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4"/>
  </p:sldMasterIdLst>
  <p:notesMasterIdLst>
    <p:notesMasterId r:id="rId43"/>
  </p:notesMasterIdLst>
  <p:handoutMasterIdLst>
    <p:handoutMasterId r:id="rId44"/>
  </p:handoutMasterIdLst>
  <p:sldIdLst>
    <p:sldId id="256" r:id="rId5"/>
    <p:sldId id="263" r:id="rId6"/>
    <p:sldId id="259" r:id="rId7"/>
    <p:sldId id="260" r:id="rId8"/>
    <p:sldId id="360" r:id="rId9"/>
    <p:sldId id="361" r:id="rId10"/>
    <p:sldId id="314" r:id="rId11"/>
    <p:sldId id="308" r:id="rId12"/>
    <p:sldId id="331" r:id="rId13"/>
    <p:sldId id="332" r:id="rId14"/>
    <p:sldId id="330" r:id="rId15"/>
    <p:sldId id="322" r:id="rId16"/>
    <p:sldId id="335" r:id="rId17"/>
    <p:sldId id="355" r:id="rId18"/>
    <p:sldId id="356" r:id="rId19"/>
    <p:sldId id="357" r:id="rId20"/>
    <p:sldId id="364" r:id="rId21"/>
    <p:sldId id="363" r:id="rId22"/>
    <p:sldId id="365" r:id="rId23"/>
    <p:sldId id="372" r:id="rId24"/>
    <p:sldId id="368" r:id="rId25"/>
    <p:sldId id="374" r:id="rId26"/>
    <p:sldId id="366" r:id="rId27"/>
    <p:sldId id="369" r:id="rId28"/>
    <p:sldId id="375" r:id="rId29"/>
    <p:sldId id="367" r:id="rId30"/>
    <p:sldId id="370" r:id="rId31"/>
    <p:sldId id="371" r:id="rId32"/>
    <p:sldId id="373" r:id="rId33"/>
    <p:sldId id="328" r:id="rId34"/>
    <p:sldId id="340" r:id="rId35"/>
    <p:sldId id="346" r:id="rId36"/>
    <p:sldId id="333" r:id="rId37"/>
    <p:sldId id="349" r:id="rId38"/>
    <p:sldId id="353" r:id="rId39"/>
    <p:sldId id="351" r:id="rId40"/>
    <p:sldId id="358" r:id="rId41"/>
    <p:sldId id="354" r:id="rId4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5"/>
    </p:embeddedFont>
    <p:embeddedFont>
      <p:font typeface="Montserrat" pitchFamily="2" charset="0"/>
      <p:regular r:id="rId46"/>
      <p:bold r:id="rId47"/>
      <p:italic r:id="rId48"/>
      <p:boldItalic r:id="rId49"/>
    </p:embeddedFont>
    <p:embeddedFont>
      <p:font typeface="Montserrat ExtraBold" pitchFamily="2" charset="0"/>
      <p:bold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5CD6"/>
    <a:srgbClr val="001633"/>
    <a:srgbClr val="0048A8"/>
    <a:srgbClr val="003274"/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FB205D-288A-45F5-9CC6-38EAF9088955}" v="19" dt="2024-06-25T15:49:34.269"/>
  </p1510:revLst>
</p1510:revInfo>
</file>

<file path=ppt/tableStyles.xml><?xml version="1.0" encoding="utf-8"?>
<a:tblStyleLst xmlns:a="http://schemas.openxmlformats.org/drawingml/2006/main" def="{C296DC39-09D0-416A-A030-E97DC155B167}">
  <a:tblStyle styleId="{C296DC39-09D0-416A-A030-E97DC155B1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50E096C0-CB7E-757B-87A0-834C393110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C97D22FB-13DD-9DF3-3535-FEA0C247A5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2554A-0935-4637-9C65-FB381F03037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892447DB-AF60-D5BE-341B-F78C94998D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F95351A5-D304-5061-4F8F-2F8B10C617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ACE96-9BA3-447D-A22F-EDF5B1189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3747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515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815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Non-Maximum Suppression: </a:t>
            </a:r>
            <a:r>
              <a:rPr lang="en-US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loại</a:t>
            </a:r>
            <a:r>
              <a:rPr 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US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bỏ</a:t>
            </a:r>
            <a:r>
              <a:rPr 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US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các</a:t>
            </a:r>
            <a:r>
              <a:rPr 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bb </a:t>
            </a:r>
            <a:r>
              <a:rPr lang="en-US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trùng</a:t>
            </a:r>
            <a:r>
              <a:rPr 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US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lập</a:t>
            </a:r>
          </a:p>
          <a:p>
            <a:pPr>
              <a:buNone/>
            </a:pP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- Ở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đây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, tác giả không thiết kế một bộ diện BÀN TAY mà là LÒNG BÀN TAY. Tại vì sao?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  +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Tại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vì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lòng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bàn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tay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thì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rigid,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không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có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xu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hướng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bị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biến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dạng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nhiều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như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là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ngón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tay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.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  +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Thêm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vào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đó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,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lòng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bàn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tay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khá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là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nhỏ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.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Vì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vậy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khi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ta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sử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dụng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Non-maximum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supression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để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có</a:t>
            </a:r>
            <a:endParaRPr lang="en-US" err="1"/>
          </a:p>
          <a:p>
            <a:pPr>
              <a:buNone/>
            </a:pP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thể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tách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ra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trong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trường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hợp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bị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che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1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phần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sẽ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hiệu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quả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tốt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hơn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.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  +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Lòng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bàn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tay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có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hình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vuông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,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giúp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giảm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thiểu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việc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số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lượng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Anchor box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cần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dùng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.</a:t>
            </a:r>
            <a:endParaRPr lang="en-US"/>
          </a:p>
          <a:p>
            <a:pPr marL="0" indent="0">
              <a:buNone/>
            </a:pP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  +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Và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để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có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thể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detect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được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lòng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bàn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tay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,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tác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giả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đã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sử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dụng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mô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hình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SSD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được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gọi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là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BlazePalm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.</a:t>
            </a:r>
            <a:endParaRPr lang="en-US"/>
          </a:p>
          <a:p>
            <a:pPr marL="0" indent="0">
              <a:buNone/>
            </a:pPr>
            <a:endParaRPr lang="en-US">
              <a:solidFill>
                <a:srgbClr val="ECECEC"/>
              </a:solidFill>
              <a:highlight>
                <a:srgbClr val="212121"/>
              </a:highlight>
              <a:latin typeface="ui-sans-serif"/>
            </a:endParaRPr>
          </a:p>
          <a:p>
            <a:pPr marL="0" indent="0">
              <a:buNone/>
            </a:pPr>
            <a:endParaRPr lang="en-US">
              <a:solidFill>
                <a:srgbClr val="ECECEC"/>
              </a:solidFill>
              <a:highlight>
                <a:srgbClr val="212121"/>
              </a:highlight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1790114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* VẬY SSD LÀ GÌ?</a:t>
            </a:r>
            <a:endParaRPr lang="vi-VN"/>
          </a:p>
          <a:p>
            <a:pPr>
              <a:buNone/>
            </a:pPr>
            <a:r>
              <a:rPr lang="vi-VN"/>
              <a:t>- SSD </a:t>
            </a:r>
            <a:r>
              <a:rPr lang="vi-VN" err="1"/>
              <a:t>chính</a:t>
            </a:r>
            <a:r>
              <a:rPr lang="vi-VN"/>
              <a:t> </a:t>
            </a:r>
            <a:r>
              <a:rPr lang="vi-VN" err="1"/>
              <a:t>là</a:t>
            </a:r>
            <a:r>
              <a:rPr lang="vi-VN"/>
              <a:t> Single Shot </a:t>
            </a:r>
            <a:r>
              <a:rPr lang="vi-VN" err="1"/>
              <a:t>Multibox</a:t>
            </a:r>
            <a:r>
              <a:rPr lang="vi-VN"/>
              <a:t> Detector.</a:t>
            </a:r>
          </a:p>
          <a:p>
            <a:pPr>
              <a:buNone/>
            </a:pPr>
            <a:r>
              <a:rPr lang="vi-VN"/>
              <a:t>   + Single Shot: </a:t>
            </a: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nghĩa</a:t>
            </a:r>
            <a:r>
              <a:rPr lang="vi-VN"/>
              <a:t> </a:t>
            </a:r>
            <a:r>
              <a:rPr lang="vi-VN" err="1"/>
              <a:t>là</a:t>
            </a:r>
            <a:r>
              <a:rPr lang="vi-VN"/>
              <a:t> </a:t>
            </a:r>
            <a:r>
              <a:rPr lang="vi-VN" err="1"/>
              <a:t>việc</a:t>
            </a:r>
            <a:r>
              <a:rPr lang="vi-VN"/>
              <a:t> </a:t>
            </a:r>
            <a:r>
              <a:rPr lang="vi-VN" err="1"/>
              <a:t>định</a:t>
            </a:r>
            <a:r>
              <a:rPr lang="vi-VN"/>
              <a:t> </a:t>
            </a:r>
            <a:r>
              <a:rPr lang="vi-VN" err="1"/>
              <a:t>vị</a:t>
            </a:r>
            <a:r>
              <a:rPr lang="vi-VN"/>
              <a:t> </a:t>
            </a:r>
            <a:r>
              <a:rPr lang="vi-VN" err="1"/>
              <a:t>và</a:t>
            </a:r>
            <a:r>
              <a:rPr lang="vi-VN"/>
              <a:t> </a:t>
            </a:r>
            <a:r>
              <a:rPr lang="vi-VN" err="1"/>
              <a:t>phân</a:t>
            </a:r>
            <a:r>
              <a:rPr lang="vi-VN"/>
              <a:t> </a:t>
            </a:r>
            <a:r>
              <a:rPr lang="vi-VN" err="1"/>
              <a:t>loại</a:t>
            </a:r>
            <a:r>
              <a:rPr lang="vi-VN"/>
              <a:t> </a:t>
            </a:r>
            <a:r>
              <a:rPr lang="vi-VN" err="1"/>
              <a:t>đối</a:t>
            </a:r>
            <a:r>
              <a:rPr lang="vi-VN"/>
              <a:t> </a:t>
            </a:r>
            <a:r>
              <a:rPr lang="vi-VN" err="1"/>
              <a:t>tượng</a:t>
            </a:r>
            <a:r>
              <a:rPr lang="vi-VN"/>
              <a:t> </a:t>
            </a:r>
            <a:r>
              <a:rPr lang="vi-VN" err="1"/>
              <a:t>được</a:t>
            </a:r>
            <a:r>
              <a:rPr lang="vi-VN"/>
              <a:t> </a:t>
            </a:r>
            <a:r>
              <a:rPr lang="vi-VN" err="1"/>
              <a:t>thực</a:t>
            </a:r>
            <a:r>
              <a:rPr lang="vi-VN"/>
              <a:t> </a:t>
            </a:r>
            <a:r>
              <a:rPr lang="vi-VN" err="1"/>
              <a:t>hiện</a:t>
            </a:r>
            <a:r>
              <a:rPr lang="vi-VN"/>
              <a:t> </a:t>
            </a:r>
            <a:r>
              <a:rPr lang="vi-VN" err="1"/>
              <a:t>trên</a:t>
            </a:r>
            <a:r>
              <a:rPr lang="vi-VN"/>
              <a:t> 1 phase duy </a:t>
            </a:r>
            <a:r>
              <a:rPr lang="vi-VN" err="1"/>
              <a:t>nhất</a:t>
            </a:r>
            <a:r>
              <a:rPr lang="vi-VN"/>
              <a:t> </a:t>
            </a:r>
            <a:r>
              <a:rPr lang="vi-VN" err="1"/>
              <a:t>từ</a:t>
            </a:r>
            <a:r>
              <a:rPr lang="vi-VN"/>
              <a:t> đầu đến cuối. </a:t>
            </a:r>
          </a:p>
          <a:p>
            <a:pPr>
              <a:buNone/>
            </a:pPr>
            <a:r>
              <a:rPr lang="vi-VN"/>
              <a:t>- SSD </a:t>
            </a:r>
            <a:r>
              <a:rPr lang="vi-VN" err="1"/>
              <a:t>sử</a:t>
            </a:r>
            <a:r>
              <a:rPr lang="vi-VN"/>
              <a:t> </a:t>
            </a:r>
            <a:r>
              <a:rPr lang="vi-VN" err="1"/>
              <a:t>dụng</a:t>
            </a:r>
            <a:r>
              <a:rPr lang="vi-VN"/>
              <a:t> VGG </a:t>
            </a:r>
            <a:r>
              <a:rPr lang="vi-VN" err="1"/>
              <a:t>để</a:t>
            </a:r>
            <a:r>
              <a:rPr lang="vi-VN"/>
              <a:t> </a:t>
            </a:r>
            <a:r>
              <a:rPr lang="vi-VN" err="1"/>
              <a:t>tạo</a:t>
            </a:r>
            <a:r>
              <a:rPr lang="vi-VN"/>
              <a:t> </a:t>
            </a:r>
            <a:r>
              <a:rPr lang="vi-VN" err="1"/>
              <a:t>ra</a:t>
            </a:r>
            <a:r>
              <a:rPr lang="vi-VN"/>
              <a:t> </a:t>
            </a:r>
            <a:r>
              <a:rPr lang="vi-VN" err="1"/>
              <a:t>một</a:t>
            </a:r>
            <a:r>
              <a:rPr lang="vi-VN"/>
              <a:t> </a:t>
            </a:r>
            <a:r>
              <a:rPr lang="vi-VN" err="1"/>
              <a:t>khối</a:t>
            </a:r>
            <a:r>
              <a:rPr lang="vi-VN"/>
              <a:t> feature map output </a:t>
            </a:r>
            <a:r>
              <a:rPr lang="vi-VN" err="1"/>
              <a:t>gồm</a:t>
            </a:r>
            <a:r>
              <a:rPr lang="vi-VN"/>
              <a:t> 3 </a:t>
            </a:r>
            <a:r>
              <a:rPr lang="vi-VN" err="1"/>
              <a:t>chiều</a:t>
            </a:r>
            <a:r>
              <a:rPr lang="vi-VN"/>
              <a:t>.</a:t>
            </a:r>
          </a:p>
          <a:p>
            <a:pPr>
              <a:buNone/>
            </a:pPr>
            <a:r>
              <a:rPr lang="vi-VN"/>
              <a:t>- SSD </a:t>
            </a:r>
            <a:r>
              <a:rPr lang="vi-VN" err="1"/>
              <a:t>sẽ</a:t>
            </a:r>
            <a:r>
              <a:rPr lang="vi-VN"/>
              <a:t> </a:t>
            </a:r>
            <a:r>
              <a:rPr lang="vi-VN" err="1"/>
              <a:t>sử</a:t>
            </a:r>
            <a:r>
              <a:rPr lang="vi-VN"/>
              <a:t> </a:t>
            </a:r>
            <a:r>
              <a:rPr lang="vi-VN" err="1"/>
              <a:t>dụng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filter </a:t>
            </a: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kích</a:t>
            </a:r>
            <a:r>
              <a:rPr lang="vi-VN"/>
              <a:t> </a:t>
            </a:r>
            <a:r>
              <a:rPr lang="vi-VN" err="1"/>
              <a:t>thước</a:t>
            </a:r>
            <a:r>
              <a:rPr lang="vi-VN"/>
              <a:t> 3x3xp </a:t>
            </a:r>
            <a:r>
              <a:rPr lang="vi-VN" err="1"/>
              <a:t>trên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layer </a:t>
            </a:r>
            <a:r>
              <a:rPr lang="vi-VN" err="1"/>
              <a:t>dùng</a:t>
            </a:r>
            <a:r>
              <a:rPr lang="vi-VN"/>
              <a:t> </a:t>
            </a:r>
            <a:r>
              <a:rPr lang="vi-VN" err="1"/>
              <a:t>để</a:t>
            </a:r>
            <a:r>
              <a:rPr lang="vi-VN"/>
              <a:t> </a:t>
            </a:r>
            <a:r>
              <a:rPr lang="vi-VN" err="1"/>
              <a:t>dự</a:t>
            </a:r>
            <a:r>
              <a:rPr lang="vi-VN"/>
              <a:t> </a:t>
            </a:r>
            <a:r>
              <a:rPr lang="vi-VN" err="1"/>
              <a:t>đoán</a:t>
            </a:r>
            <a:r>
              <a:rPr lang="vi-VN"/>
              <a:t> </a:t>
            </a:r>
            <a:r>
              <a:rPr lang="vi-VN" err="1"/>
              <a:t>thay</a:t>
            </a:r>
            <a:r>
              <a:rPr lang="vi-VN"/>
              <a:t> </a:t>
            </a:r>
            <a:r>
              <a:rPr lang="vi-VN" err="1"/>
              <a:t>vì</a:t>
            </a:r>
            <a:r>
              <a:rPr lang="vi-VN"/>
              <a:t> </a:t>
            </a:r>
            <a:r>
              <a:rPr lang="vi-VN" err="1"/>
              <a:t>dùng</a:t>
            </a:r>
          </a:p>
          <a:p>
            <a:pPr>
              <a:buNone/>
            </a:pPr>
            <a:r>
              <a:rPr lang="vi-VN" err="1"/>
              <a:t>lớp</a:t>
            </a:r>
            <a:r>
              <a:rPr lang="vi-VN"/>
              <a:t> </a:t>
            </a:r>
            <a:r>
              <a:rPr lang="vi-VN" err="1"/>
              <a:t>fullyconnected</a:t>
            </a:r>
            <a:r>
              <a:rPr lang="vi-VN"/>
              <a:t> </a:t>
            </a:r>
            <a:r>
              <a:rPr lang="vi-VN" err="1"/>
              <a:t>như</a:t>
            </a:r>
            <a:r>
              <a:rPr lang="vi-VN"/>
              <a:t> </a:t>
            </a:r>
            <a:r>
              <a:rPr lang="vi-VN" err="1"/>
              <a:t>trên</a:t>
            </a:r>
            <a:r>
              <a:rPr lang="vi-VN"/>
              <a:t> YOLO.</a:t>
            </a:r>
          </a:p>
          <a:p>
            <a:pPr>
              <a:buNone/>
            </a:pPr>
            <a:r>
              <a:rPr lang="vi-VN"/>
              <a:t>- </a:t>
            </a:r>
            <a:r>
              <a:rPr lang="vi-VN" err="1"/>
              <a:t>Thì</a:t>
            </a:r>
            <a:r>
              <a:rPr lang="vi-VN"/>
              <a:t> </a:t>
            </a:r>
            <a:r>
              <a:rPr lang="vi-VN" err="1"/>
              <a:t>trong</a:t>
            </a:r>
            <a:r>
              <a:rPr lang="vi-VN"/>
              <a:t> </a:t>
            </a:r>
            <a:r>
              <a:rPr lang="vi-VN" err="1"/>
              <a:t>hình</a:t>
            </a:r>
            <a:r>
              <a:rPr lang="vi-VN"/>
              <a:t> </a:t>
            </a:r>
            <a:r>
              <a:rPr lang="vi-VN" err="1"/>
              <a:t>này</a:t>
            </a:r>
            <a:r>
              <a:rPr lang="vi-VN"/>
              <a:t>, </a:t>
            </a:r>
            <a:r>
              <a:rPr lang="vi-VN" err="1"/>
              <a:t>đây</a:t>
            </a:r>
            <a:r>
              <a:rPr lang="vi-VN"/>
              <a:t> </a:t>
            </a:r>
            <a:r>
              <a:rPr lang="vi-VN" err="1"/>
              <a:t>là</a:t>
            </a:r>
            <a:r>
              <a:rPr lang="vi-VN"/>
              <a:t> Conv5_3 Layer: </a:t>
            </a:r>
            <a:r>
              <a:rPr lang="vi-VN" err="1"/>
              <a:t>Chính</a:t>
            </a:r>
            <a:r>
              <a:rPr lang="vi-VN"/>
              <a:t> </a:t>
            </a:r>
            <a:r>
              <a:rPr lang="vi-VN" err="1"/>
              <a:t>là</a:t>
            </a:r>
            <a:r>
              <a:rPr lang="vi-VN"/>
              <a:t> base network </a:t>
            </a:r>
            <a:r>
              <a:rPr lang="vi-VN" err="1"/>
              <a:t>sử</a:t>
            </a:r>
            <a:r>
              <a:rPr lang="vi-VN"/>
              <a:t> </a:t>
            </a:r>
            <a:r>
              <a:rPr lang="vi-VN" err="1"/>
              <a:t>dụng</a:t>
            </a:r>
            <a:r>
              <a:rPr lang="vi-VN"/>
              <a:t> </a:t>
            </a:r>
            <a:r>
              <a:rPr lang="vi-VN" err="1"/>
              <a:t>kiến</a:t>
            </a:r>
            <a:r>
              <a:rPr lang="vi-VN"/>
              <a:t> </a:t>
            </a:r>
            <a:r>
              <a:rPr lang="vi-VN" err="1"/>
              <a:t>trúc</a:t>
            </a:r>
            <a:r>
              <a:rPr lang="vi-VN"/>
              <a:t> </a:t>
            </a:r>
            <a:r>
              <a:rPr lang="vi-VN" err="1"/>
              <a:t>của</a:t>
            </a:r>
            <a:r>
              <a:rPr lang="vi-VN"/>
              <a:t> VGG16</a:t>
            </a:r>
          </a:p>
          <a:p>
            <a:pPr>
              <a:buNone/>
            </a:pPr>
            <a:r>
              <a:rPr lang="vi-VN" err="1"/>
              <a:t>nhưng</a:t>
            </a:r>
            <a:r>
              <a:rPr lang="vi-VN"/>
              <a:t> </a:t>
            </a:r>
            <a:r>
              <a:rPr lang="vi-VN" err="1"/>
              <a:t>đã</a:t>
            </a:r>
            <a:r>
              <a:rPr lang="vi-VN"/>
              <a:t> </a:t>
            </a:r>
            <a:r>
              <a:rPr lang="vi-VN" err="1"/>
              <a:t>loại</a:t>
            </a:r>
            <a:r>
              <a:rPr lang="vi-VN"/>
              <a:t> </a:t>
            </a:r>
            <a:r>
              <a:rPr lang="vi-VN" err="1"/>
              <a:t>bỏ</a:t>
            </a:r>
            <a:r>
              <a:rPr lang="vi-VN"/>
              <a:t> </a:t>
            </a:r>
            <a:r>
              <a:rPr lang="vi-VN" err="1"/>
              <a:t>một</a:t>
            </a:r>
            <a:r>
              <a:rPr lang="vi-VN"/>
              <a:t> </a:t>
            </a:r>
            <a:r>
              <a:rPr lang="vi-VN" err="1"/>
              <a:t>số</a:t>
            </a:r>
            <a:r>
              <a:rPr lang="vi-VN"/>
              <a:t> layers fully connected ở </a:t>
            </a:r>
            <a:r>
              <a:rPr lang="vi-VN" err="1"/>
              <a:t>cuối</a:t>
            </a:r>
            <a:r>
              <a:rPr lang="vi-VN"/>
              <a:t> </a:t>
            </a:r>
            <a:r>
              <a:rPr lang="vi-VN" err="1"/>
              <a:t>cùng</a:t>
            </a:r>
            <a:r>
              <a:rPr lang="vi-VN"/>
              <a:t>. Output </a:t>
            </a:r>
            <a:r>
              <a:rPr lang="vi-VN" err="1"/>
              <a:t>của</a:t>
            </a:r>
            <a:r>
              <a:rPr lang="vi-VN"/>
              <a:t> layer </a:t>
            </a:r>
            <a:r>
              <a:rPr lang="vi-VN" err="1"/>
              <a:t>này</a:t>
            </a:r>
            <a:r>
              <a:rPr lang="vi-VN"/>
              <a:t> </a:t>
            </a:r>
            <a:r>
              <a:rPr lang="vi-VN" err="1"/>
              <a:t>chính</a:t>
            </a:r>
            <a:r>
              <a:rPr lang="vi-VN"/>
              <a:t> </a:t>
            </a:r>
            <a:r>
              <a:rPr lang="vi-VN" err="1"/>
              <a:t>là</a:t>
            </a:r>
            <a:r>
              <a:rPr lang="vi-VN"/>
              <a:t> Conv4_3 Layer </a:t>
            </a:r>
            <a:r>
              <a:rPr lang="vi-VN" err="1"/>
              <a:t>và</a:t>
            </a:r>
            <a:r>
              <a:rPr lang="vi-VN"/>
              <a:t> </a:t>
            </a:r>
            <a:r>
              <a:rPr lang="vi-VN" err="1"/>
              <a:t>là</a:t>
            </a:r>
            <a:r>
              <a:rPr lang="vi-VN"/>
              <a:t> </a:t>
            </a:r>
            <a:r>
              <a:rPr lang="vi-VN" err="1"/>
              <a:t>một</a:t>
            </a:r>
            <a:r>
              <a:rPr lang="vi-VN"/>
              <a:t> feature map </a:t>
            </a: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kích</a:t>
            </a:r>
            <a:r>
              <a:rPr lang="vi-VN"/>
              <a:t> </a:t>
            </a:r>
            <a:r>
              <a:rPr lang="vi-VN" err="1"/>
              <a:t>thước</a:t>
            </a:r>
            <a:r>
              <a:rPr lang="vi-VN"/>
              <a:t> 38x38x512.</a:t>
            </a:r>
          </a:p>
          <a:p>
            <a:pPr>
              <a:buNone/>
            </a:pPr>
            <a:r>
              <a:rPr lang="vi-VN"/>
              <a:t>- Ở Conv4_3 Layer: Ta </a:t>
            </a: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thể</a:t>
            </a:r>
            <a:r>
              <a:rPr lang="vi-VN"/>
              <a:t> </a:t>
            </a:r>
            <a:r>
              <a:rPr lang="vi-VN" err="1"/>
              <a:t>coi</a:t>
            </a:r>
            <a:r>
              <a:rPr lang="vi-VN"/>
              <a:t> Conv4_3 </a:t>
            </a:r>
            <a:r>
              <a:rPr lang="vi-VN" err="1"/>
              <a:t>là</a:t>
            </a:r>
            <a:r>
              <a:rPr lang="vi-VN"/>
              <a:t> </a:t>
            </a:r>
            <a:r>
              <a:rPr lang="vi-VN" err="1"/>
              <a:t>một</a:t>
            </a:r>
            <a:r>
              <a:rPr lang="vi-VN"/>
              <a:t> feature map </a:t>
            </a: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kích</a:t>
            </a:r>
            <a:r>
              <a:rPr lang="vi-VN"/>
              <a:t> </a:t>
            </a:r>
            <a:r>
              <a:rPr lang="vi-VN" err="1"/>
              <a:t>thước</a:t>
            </a:r>
            <a:r>
              <a:rPr lang="vi-VN"/>
              <a:t> 38x38x512. </a:t>
            </a:r>
            <a:r>
              <a:rPr lang="vi-VN" err="1"/>
              <a:t>Và</a:t>
            </a:r>
            <a:r>
              <a:rPr lang="vi-VN"/>
              <a:t> </a:t>
            </a:r>
            <a:r>
              <a:rPr lang="vi-VN" err="1"/>
              <a:t>trên</a:t>
            </a:r>
            <a:r>
              <a:rPr lang="vi-VN"/>
              <a:t> feature map </a:t>
            </a:r>
            <a:r>
              <a:rPr lang="vi-VN" err="1"/>
              <a:t>này</a:t>
            </a:r>
            <a:r>
              <a:rPr lang="vi-VN"/>
              <a:t> ta </a:t>
            </a:r>
            <a:r>
              <a:rPr lang="vi-VN" err="1"/>
              <a:t>sẽ</a:t>
            </a:r>
            <a:r>
              <a:rPr lang="vi-VN"/>
              <a:t> </a:t>
            </a:r>
            <a:r>
              <a:rPr lang="vi-VN" err="1"/>
              <a:t>áp</a:t>
            </a:r>
            <a:r>
              <a:rPr lang="vi-VN"/>
              <a:t> </a:t>
            </a:r>
            <a:r>
              <a:rPr lang="vi-VN" err="1"/>
              <a:t>dụng</a:t>
            </a:r>
            <a:r>
              <a:rPr lang="vi-VN"/>
              <a:t> 2 </a:t>
            </a:r>
            <a:r>
              <a:rPr lang="vi-VN" err="1"/>
              <a:t>phép</a:t>
            </a:r>
            <a:r>
              <a:rPr lang="vi-VN"/>
              <a:t> </a:t>
            </a:r>
            <a:r>
              <a:rPr lang="vi-VN" err="1"/>
              <a:t>biến</a:t>
            </a:r>
            <a:r>
              <a:rPr lang="vi-VN"/>
              <a:t> </a:t>
            </a:r>
            <a:r>
              <a:rPr lang="vi-VN" err="1"/>
              <a:t>đổi</a:t>
            </a:r>
            <a:r>
              <a:rPr lang="vi-VN"/>
              <a:t> </a:t>
            </a:r>
            <a:r>
              <a:rPr lang="vi-VN" err="1"/>
              <a:t>chính</a:t>
            </a:r>
            <a:r>
              <a:rPr lang="vi-VN"/>
              <a:t> </a:t>
            </a:r>
            <a:r>
              <a:rPr lang="vi-VN" err="1"/>
              <a:t>đó</a:t>
            </a:r>
            <a:r>
              <a:rPr lang="vi-VN"/>
              <a:t> </a:t>
            </a:r>
            <a:r>
              <a:rPr lang="vi-VN" err="1"/>
              <a:t>là</a:t>
            </a:r>
            <a:r>
              <a:rPr lang="vi-VN"/>
              <a:t>: </a:t>
            </a:r>
          </a:p>
          <a:p>
            <a:pPr>
              <a:buNone/>
            </a:pPr>
            <a:r>
              <a:rPr lang="vi-VN"/>
              <a:t>  + </a:t>
            </a:r>
            <a:r>
              <a:rPr lang="vi-VN" err="1"/>
              <a:t>Áp</a:t>
            </a:r>
            <a:r>
              <a:rPr lang="vi-VN"/>
              <a:t> </a:t>
            </a:r>
            <a:r>
              <a:rPr lang="vi-VN" err="1"/>
              <a:t>dụng</a:t>
            </a:r>
            <a:r>
              <a:rPr lang="vi-VN"/>
              <a:t> </a:t>
            </a:r>
            <a:r>
              <a:rPr lang="vi-VN" err="1"/>
              <a:t>một</a:t>
            </a:r>
            <a:r>
              <a:rPr lang="vi-VN"/>
              <a:t> convolutional layer </a:t>
            </a:r>
            <a:r>
              <a:rPr lang="vi-VN" err="1"/>
              <a:t>như</a:t>
            </a:r>
            <a:r>
              <a:rPr lang="vi-VN"/>
              <a:t> </a:t>
            </a:r>
            <a:r>
              <a:rPr lang="vi-VN" err="1"/>
              <a:t>một</a:t>
            </a:r>
            <a:r>
              <a:rPr lang="vi-VN"/>
              <a:t> </a:t>
            </a:r>
            <a:r>
              <a:rPr lang="vi-VN" err="1"/>
              <a:t>mạng</a:t>
            </a:r>
            <a:r>
              <a:rPr lang="vi-VN"/>
              <a:t> CNN </a:t>
            </a:r>
            <a:r>
              <a:rPr lang="vi-VN" err="1"/>
              <a:t>thông</a:t>
            </a:r>
            <a:r>
              <a:rPr lang="vi-VN"/>
              <a:t> </a:t>
            </a:r>
            <a:r>
              <a:rPr lang="vi-VN" err="1"/>
              <a:t>thường</a:t>
            </a:r>
            <a:r>
              <a:rPr lang="vi-VN"/>
              <a:t> </a:t>
            </a:r>
            <a:r>
              <a:rPr lang="vi-VN" err="1"/>
              <a:t>để</a:t>
            </a:r>
            <a:r>
              <a:rPr lang="vi-VN"/>
              <a:t> </a:t>
            </a:r>
            <a:r>
              <a:rPr lang="vi-VN" err="1"/>
              <a:t>thu</a:t>
            </a:r>
            <a:r>
              <a:rPr lang="vi-VN"/>
              <a:t> </a:t>
            </a:r>
            <a:r>
              <a:rPr lang="vi-VN" err="1"/>
              <a:t>được</a:t>
            </a:r>
            <a:r>
              <a:rPr lang="vi-VN"/>
              <a:t> output layer </a:t>
            </a:r>
            <a:r>
              <a:rPr lang="vi-VN" err="1"/>
              <a:t>tiếp</a:t>
            </a:r>
            <a:r>
              <a:rPr lang="vi-VN"/>
              <a:t> </a:t>
            </a:r>
            <a:r>
              <a:rPr lang="vi-VN" err="1"/>
              <a:t>theo.</a:t>
            </a:r>
            <a:r>
              <a:rPr lang="vi-VN"/>
              <a:t> </a:t>
            </a:r>
          </a:p>
          <a:p>
            <a:pPr>
              <a:buNone/>
            </a:pPr>
            <a:r>
              <a:rPr lang="vi-VN" err="1"/>
              <a:t>Cụ</a:t>
            </a:r>
            <a:r>
              <a:rPr lang="vi-VN"/>
              <a:t> </a:t>
            </a:r>
            <a:r>
              <a:rPr lang="vi-VN" err="1"/>
              <a:t>thể</a:t>
            </a:r>
            <a:r>
              <a:rPr lang="vi-VN"/>
              <a:t> </a:t>
            </a:r>
            <a:r>
              <a:rPr lang="vi-VN" err="1"/>
              <a:t>hơn</a:t>
            </a:r>
            <a:r>
              <a:rPr lang="vi-VN"/>
              <a:t> </a:t>
            </a:r>
            <a:r>
              <a:rPr lang="vi-VN" err="1"/>
              <a:t>là</a:t>
            </a:r>
            <a:r>
              <a:rPr lang="vi-VN"/>
              <a:t> 1 </a:t>
            </a:r>
            <a:r>
              <a:rPr lang="vi-VN" err="1"/>
              <a:t>convolutioal</a:t>
            </a:r>
            <a:r>
              <a:rPr lang="vi-VN"/>
              <a:t> layer </a:t>
            </a: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kích</a:t>
            </a:r>
            <a:r>
              <a:rPr lang="vi-VN"/>
              <a:t> </a:t>
            </a:r>
            <a:r>
              <a:rPr lang="vi-VN" err="1"/>
              <a:t>thước</a:t>
            </a:r>
            <a:r>
              <a:rPr lang="vi-VN"/>
              <a:t> 3x3x1024, </a:t>
            </a:r>
            <a:r>
              <a:rPr lang="vi-VN" err="1"/>
              <a:t>đầu</a:t>
            </a:r>
            <a:r>
              <a:rPr lang="vi-VN"/>
              <a:t> </a:t>
            </a:r>
            <a:r>
              <a:rPr lang="vi-VN" err="1"/>
              <a:t>ra</a:t>
            </a:r>
            <a:r>
              <a:rPr lang="vi-VN"/>
              <a:t> </a:t>
            </a:r>
            <a:r>
              <a:rPr lang="vi-VN" err="1"/>
              <a:t>thu</a:t>
            </a:r>
            <a:r>
              <a:rPr lang="vi-VN"/>
              <a:t> </a:t>
            </a:r>
            <a:r>
              <a:rPr lang="vi-VN" err="1"/>
              <a:t>được</a:t>
            </a:r>
            <a:r>
              <a:rPr lang="vi-VN"/>
              <a:t> </a:t>
            </a:r>
            <a:r>
              <a:rPr lang="vi-VN" err="1"/>
              <a:t>là</a:t>
            </a:r>
            <a:r>
              <a:rPr lang="vi-VN"/>
              <a:t> Conv6 </a:t>
            </a: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kích</a:t>
            </a:r>
            <a:r>
              <a:rPr lang="vi-VN"/>
              <a:t> </a:t>
            </a:r>
            <a:r>
              <a:rPr lang="vi-VN" err="1"/>
              <a:t>thước</a:t>
            </a:r>
            <a:r>
              <a:rPr lang="vi-VN"/>
              <a:t> </a:t>
            </a:r>
            <a:r>
              <a:rPr lang="vi-VN" err="1"/>
              <a:t>là</a:t>
            </a:r>
            <a:r>
              <a:rPr lang="vi-VN"/>
              <a:t> 19x19x1024 </a:t>
            </a:r>
          </a:p>
          <a:p>
            <a:pPr>
              <a:buNone/>
            </a:pPr>
            <a:r>
              <a:rPr lang="vi-VN"/>
              <a:t>  + </a:t>
            </a:r>
            <a:r>
              <a:rPr lang="vi-VN" err="1"/>
              <a:t>Đồng</a:t>
            </a:r>
            <a:r>
              <a:rPr lang="vi-VN"/>
              <a:t> </a:t>
            </a:r>
            <a:r>
              <a:rPr lang="vi-VN" err="1"/>
              <a:t>thời</a:t>
            </a:r>
            <a:r>
              <a:rPr lang="vi-VN"/>
              <a:t> ở </a:t>
            </a:r>
            <a:r>
              <a:rPr lang="vi-VN" err="1"/>
              <a:t>bước</a:t>
            </a:r>
            <a:r>
              <a:rPr lang="vi-VN"/>
              <a:t> </a:t>
            </a:r>
            <a:r>
              <a:rPr lang="vi-VN" err="1"/>
              <a:t>này</a:t>
            </a:r>
            <a:r>
              <a:rPr lang="vi-VN"/>
              <a:t> ta </a:t>
            </a:r>
            <a:r>
              <a:rPr lang="vi-VN" err="1"/>
              <a:t>cũng</a:t>
            </a:r>
            <a:r>
              <a:rPr lang="vi-VN"/>
              <a:t> </a:t>
            </a:r>
            <a:r>
              <a:rPr lang="vi-VN" err="1"/>
              <a:t>áp</a:t>
            </a:r>
            <a:r>
              <a:rPr lang="vi-VN"/>
              <a:t> </a:t>
            </a:r>
            <a:r>
              <a:rPr lang="vi-VN" err="1"/>
              <a:t>dụng</a:t>
            </a:r>
            <a:r>
              <a:rPr lang="vi-VN"/>
              <a:t> </a:t>
            </a:r>
            <a:r>
              <a:rPr lang="vi-VN" err="1"/>
              <a:t>một</a:t>
            </a:r>
            <a:r>
              <a:rPr lang="vi-VN"/>
              <a:t> </a:t>
            </a:r>
            <a:r>
              <a:rPr lang="vi-VN" err="1"/>
              <a:t>classifer</a:t>
            </a:r>
            <a:r>
              <a:rPr lang="vi-VN"/>
              <a:t> (</a:t>
            </a:r>
            <a:r>
              <a:rPr lang="vi-VN" err="1"/>
              <a:t>như</a:t>
            </a:r>
            <a:r>
              <a:rPr lang="vi-VN"/>
              <a:t> </a:t>
            </a:r>
            <a:r>
              <a:rPr lang="vi-VN" err="1"/>
              <a:t>trong</a:t>
            </a:r>
            <a:r>
              <a:rPr lang="vi-VN"/>
              <a:t> </a:t>
            </a:r>
            <a:r>
              <a:rPr lang="vi-VN" err="1"/>
              <a:t>sơ</a:t>
            </a:r>
            <a:r>
              <a:rPr lang="vi-VN"/>
              <a:t> </a:t>
            </a:r>
            <a:r>
              <a:rPr lang="vi-VN" err="1"/>
              <a:t>đồ</a:t>
            </a:r>
            <a:r>
              <a:rPr lang="vi-VN"/>
              <a:t>) </a:t>
            </a:r>
            <a:r>
              <a:rPr lang="vi-VN" err="1"/>
              <a:t>và</a:t>
            </a:r>
            <a:r>
              <a:rPr lang="vi-VN"/>
              <a:t> </a:t>
            </a:r>
            <a:r>
              <a:rPr lang="vi-VN" err="1"/>
              <a:t>cũng</a:t>
            </a:r>
            <a:r>
              <a:rPr lang="vi-VN"/>
              <a:t> </a:t>
            </a:r>
            <a:r>
              <a:rPr lang="vi-VN" err="1"/>
              <a:t>dựa</a:t>
            </a:r>
            <a:r>
              <a:rPr lang="vi-VN"/>
              <a:t> </a:t>
            </a:r>
            <a:r>
              <a:rPr lang="vi-VN" err="1"/>
              <a:t>trên</a:t>
            </a:r>
            <a:r>
              <a:rPr lang="vi-VN"/>
              <a:t> convolutional filter </a:t>
            </a:r>
            <a:r>
              <a:rPr lang="vi-VN" err="1"/>
              <a:t>kích</a:t>
            </a:r>
            <a:r>
              <a:rPr lang="vi-VN"/>
              <a:t> </a:t>
            </a:r>
            <a:r>
              <a:rPr lang="vi-VN" err="1"/>
              <a:t>thước</a:t>
            </a:r>
            <a:r>
              <a:rPr lang="vi-VN"/>
              <a:t> 3x3 </a:t>
            </a:r>
            <a:r>
              <a:rPr lang="vi-VN" err="1"/>
              <a:t>để</a:t>
            </a:r>
            <a:r>
              <a:rPr lang="vi-VN"/>
              <a:t> </a:t>
            </a:r>
            <a:r>
              <a:rPr lang="vi-VN" err="1"/>
              <a:t>nhằm</a:t>
            </a:r>
            <a:r>
              <a:rPr lang="vi-VN"/>
              <a:t> </a:t>
            </a:r>
            <a:r>
              <a:rPr lang="vi-VN" err="1"/>
              <a:t>nhận</a:t>
            </a:r>
            <a:r>
              <a:rPr lang="vi-VN"/>
              <a:t> </a:t>
            </a:r>
            <a:r>
              <a:rPr lang="vi-VN" err="1"/>
              <a:t>dạng</a:t>
            </a:r>
            <a:r>
              <a:rPr lang="vi-VN"/>
              <a:t> </a:t>
            </a:r>
            <a:r>
              <a:rPr lang="vi-VN" err="1"/>
              <a:t>vật</a:t>
            </a:r>
            <a:r>
              <a:rPr lang="vi-VN"/>
              <a:t> </a:t>
            </a:r>
            <a:r>
              <a:rPr lang="vi-VN" err="1"/>
              <a:t>thể</a:t>
            </a:r>
            <a:r>
              <a:rPr lang="vi-VN"/>
              <a:t> </a:t>
            </a:r>
            <a:r>
              <a:rPr lang="vi-VN" err="1"/>
              <a:t>trên</a:t>
            </a:r>
            <a:r>
              <a:rPr lang="vi-VN"/>
              <a:t> feature map. </a:t>
            </a:r>
            <a:r>
              <a:rPr lang="vi-VN" err="1"/>
              <a:t>Qúa</a:t>
            </a:r>
            <a:r>
              <a:rPr lang="vi-VN"/>
              <a:t> </a:t>
            </a:r>
            <a:r>
              <a:rPr lang="vi-VN" err="1"/>
              <a:t>trình</a:t>
            </a:r>
            <a:r>
              <a:rPr lang="vi-VN"/>
              <a:t> </a:t>
            </a:r>
            <a:r>
              <a:rPr lang="vi-VN" err="1"/>
              <a:t>áp</a:t>
            </a:r>
            <a:r>
              <a:rPr lang="vi-VN"/>
              <a:t> </a:t>
            </a:r>
            <a:r>
              <a:rPr lang="vi-VN" err="1"/>
              <a:t>dụng</a:t>
            </a:r>
            <a:r>
              <a:rPr lang="vi-VN"/>
              <a:t> classifier </a:t>
            </a:r>
            <a:r>
              <a:rPr lang="vi-VN" err="1"/>
              <a:t>lên</a:t>
            </a:r>
            <a:r>
              <a:rPr lang="vi-VN"/>
              <a:t> feature map </a:t>
            </a:r>
            <a:r>
              <a:rPr lang="vi-VN" err="1"/>
              <a:t>cũng</a:t>
            </a:r>
            <a:r>
              <a:rPr lang="vi-VN"/>
              <a:t> </a:t>
            </a:r>
            <a:r>
              <a:rPr lang="vi-VN" err="1"/>
              <a:t>tương</a:t>
            </a:r>
            <a:r>
              <a:rPr lang="vi-VN"/>
              <a:t> </a:t>
            </a:r>
            <a:r>
              <a:rPr lang="vi-VN" err="1"/>
              <a:t>tự</a:t>
            </a:r>
            <a:r>
              <a:rPr lang="vi-VN"/>
              <a:t> </a:t>
            </a:r>
            <a:r>
              <a:rPr lang="vi-VN" err="1"/>
              <a:t>với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layer 7,8,9,10,11.</a:t>
            </a:r>
          </a:p>
          <a:p>
            <a:pPr>
              <a:buNone/>
            </a:pPr>
            <a:r>
              <a:rPr lang="vi-VN"/>
              <a:t>- </a:t>
            </a:r>
            <a:r>
              <a:rPr lang="vi-VN" err="1"/>
              <a:t>Bằng</a:t>
            </a:r>
            <a:r>
              <a:rPr lang="vi-VN"/>
              <a:t> </a:t>
            </a:r>
            <a:r>
              <a:rPr lang="vi-VN" err="1"/>
              <a:t>việc</a:t>
            </a:r>
            <a:r>
              <a:rPr lang="vi-VN"/>
              <a:t> </a:t>
            </a:r>
            <a:r>
              <a:rPr lang="vi-VN" err="1"/>
              <a:t>sử</a:t>
            </a:r>
            <a:r>
              <a:rPr lang="vi-VN"/>
              <a:t> </a:t>
            </a:r>
            <a:r>
              <a:rPr lang="vi-VN" err="1"/>
              <a:t>dụng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filter, </a:t>
            </a:r>
            <a:r>
              <a:rPr lang="vi-VN" err="1"/>
              <a:t>kích</a:t>
            </a:r>
            <a:r>
              <a:rPr lang="vi-VN"/>
              <a:t> </a:t>
            </a:r>
            <a:r>
              <a:rPr lang="vi-VN" err="1"/>
              <a:t>thước</a:t>
            </a:r>
            <a:r>
              <a:rPr lang="vi-VN"/>
              <a:t> </a:t>
            </a:r>
            <a:r>
              <a:rPr lang="vi-VN" err="1"/>
              <a:t>của</a:t>
            </a:r>
            <a:r>
              <a:rPr lang="vi-VN"/>
              <a:t> feature map </a:t>
            </a:r>
            <a:r>
              <a:rPr lang="vi-VN" err="1"/>
              <a:t>sẽ</a:t>
            </a:r>
            <a:r>
              <a:rPr lang="vi-VN"/>
              <a:t> </a:t>
            </a:r>
            <a:r>
              <a:rPr lang="vi-VN" err="1"/>
              <a:t>giảm</a:t>
            </a:r>
            <a:r>
              <a:rPr lang="vi-VN"/>
              <a:t> </a:t>
            </a:r>
            <a:r>
              <a:rPr lang="vi-VN" err="1"/>
              <a:t>dần</a:t>
            </a:r>
            <a:r>
              <a:rPr lang="vi-VN"/>
              <a:t> </a:t>
            </a:r>
            <a:r>
              <a:rPr lang="vi-VN" err="1"/>
              <a:t>theo</a:t>
            </a:r>
            <a:r>
              <a:rPr lang="vi-VN"/>
              <a:t> </a:t>
            </a:r>
            <a:r>
              <a:rPr lang="vi-VN" err="1"/>
              <a:t>độ</a:t>
            </a:r>
            <a:r>
              <a:rPr lang="vi-VN"/>
              <a:t> </a:t>
            </a:r>
            <a:r>
              <a:rPr lang="vi-VN" err="1"/>
              <a:t>sâu</a:t>
            </a:r>
            <a:r>
              <a:rPr lang="vi-VN"/>
              <a:t> </a:t>
            </a:r>
            <a:r>
              <a:rPr lang="vi-VN" err="1"/>
              <a:t>của</a:t>
            </a:r>
            <a:r>
              <a:rPr lang="vi-VN"/>
              <a:t> </a:t>
            </a:r>
            <a:r>
              <a:rPr lang="vi-VN" err="1"/>
              <a:t>mạng,hỗ</a:t>
            </a:r>
            <a:r>
              <a:rPr lang="vi-VN"/>
              <a:t> </a:t>
            </a:r>
            <a:r>
              <a:rPr lang="vi-VN" err="1"/>
              <a:t>trợ</a:t>
            </a:r>
            <a:r>
              <a:rPr lang="vi-VN"/>
              <a:t> </a:t>
            </a:r>
            <a:r>
              <a:rPr lang="vi-VN" err="1"/>
              <a:t>cho</a:t>
            </a:r>
            <a:r>
              <a:rPr lang="vi-VN"/>
              <a:t> </a:t>
            </a:r>
            <a:r>
              <a:rPr lang="vi-VN" err="1"/>
              <a:t>việc</a:t>
            </a:r>
            <a:r>
              <a:rPr lang="vi-VN"/>
              <a:t> </a:t>
            </a:r>
            <a:r>
              <a:rPr lang="vi-VN" err="1"/>
              <a:t>phát</a:t>
            </a:r>
            <a:r>
              <a:rPr lang="vi-VN"/>
              <a:t> </a:t>
            </a:r>
            <a:r>
              <a:rPr lang="vi-VN" err="1"/>
              <a:t>hiện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vật</a:t>
            </a:r>
            <a:r>
              <a:rPr lang="vi-VN"/>
              <a:t> </a:t>
            </a:r>
            <a:r>
              <a:rPr lang="vi-VN" err="1"/>
              <a:t>thể</a:t>
            </a:r>
            <a:r>
              <a:rPr lang="vi-VN"/>
              <a:t> ở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kích</a:t>
            </a:r>
            <a:r>
              <a:rPr lang="vi-VN"/>
              <a:t> </a:t>
            </a:r>
            <a:r>
              <a:rPr lang="vi-VN" err="1"/>
              <a:t>thước</a:t>
            </a:r>
            <a:r>
              <a:rPr lang="vi-VN"/>
              <a:t> </a:t>
            </a:r>
            <a:r>
              <a:rPr lang="vi-VN" err="1"/>
              <a:t>và</a:t>
            </a:r>
            <a:r>
              <a:rPr lang="vi-VN"/>
              <a:t> </a:t>
            </a:r>
            <a:r>
              <a:rPr lang="vi-VN" err="1"/>
              <a:t>tỉ</a:t>
            </a:r>
            <a:r>
              <a:rPr lang="vi-VN"/>
              <a:t> </a:t>
            </a:r>
            <a:r>
              <a:rPr lang="vi-VN" err="1"/>
              <a:t>lệ</a:t>
            </a:r>
            <a:r>
              <a:rPr lang="vi-VN"/>
              <a:t> </a:t>
            </a:r>
            <a:r>
              <a:rPr lang="vi-VN" err="1"/>
              <a:t>khác</a:t>
            </a:r>
            <a:r>
              <a:rPr lang="vi-VN"/>
              <a:t> </a:t>
            </a:r>
            <a:r>
              <a:rPr lang="vi-VN" err="1"/>
              <a:t>nhau</a:t>
            </a:r>
            <a:r>
              <a:rPr lang="vi-V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0656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Non-Maximum Suppression: </a:t>
            </a:r>
            <a:r>
              <a:rPr lang="en-US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loại</a:t>
            </a:r>
            <a:r>
              <a:rPr 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US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bỏ</a:t>
            </a:r>
            <a:r>
              <a:rPr 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US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các</a:t>
            </a:r>
            <a:r>
              <a:rPr 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bb </a:t>
            </a:r>
            <a:r>
              <a:rPr lang="en-US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trùng</a:t>
            </a:r>
            <a:r>
              <a:rPr 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US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lập</a:t>
            </a:r>
            <a:endParaRPr lang="en-US" b="0" i="0">
              <a:solidFill>
                <a:srgbClr val="ECECEC"/>
              </a:solidFill>
              <a:effectLst/>
              <a:highlight>
                <a:srgbClr val="212121"/>
              </a:highlight>
              <a:latin typeface="ui-sans-serif"/>
            </a:endParaRPr>
          </a:p>
          <a:p>
            <a:pPr>
              <a:buNone/>
            </a:pP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*TIẾP THEO TA SẼ ĐẾN VỚI HAND LANDMARKS MODEL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- Sau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khi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chúng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ta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đã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có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lòng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bàn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tay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,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chúng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ta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mở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rộng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vùng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ROI 1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khoảng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, crop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vùng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đó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và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tiến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hành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dự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đoán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21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điểm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mốc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 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landmarks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của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bàn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tay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,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nối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chúng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lại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ta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được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1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khung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xương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bàn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tay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.</a:t>
            </a:r>
            <a:endParaRPr lang="en-US"/>
          </a:p>
          <a:p>
            <a:pPr marL="0" indent="0">
              <a:buNone/>
            </a:pP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- Ở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đây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,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tác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giả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sử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dụng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một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tập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dữ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liệu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bao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gồm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dữ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liệu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thế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giới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thực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và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dữ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liệu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tổng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hợp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.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Hãy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cùng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nhìn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vào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real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94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- Trong real world data, nhóm tác giả đã gán nhãn 21 điểm landmarks. Bởi vì bàn tay có độ tương phản thấp nên rất khó để xác</a:t>
            </a:r>
            <a:endParaRPr lang="vi-VN"/>
          </a:p>
          <a:p>
            <a:pPr marL="0" indent="0">
              <a:buNone/>
            </a:pP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định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CHÍNH XÁC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vị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trí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cần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để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đặt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keypoint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nên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là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thay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vào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đó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,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nhóm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tác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giả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chú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thích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các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vòng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tròn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và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chỉ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lấy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phần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trung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en-US" err="1">
                <a:solidFill>
                  <a:srgbClr val="ECECEC"/>
                </a:solidFill>
                <a:highlight>
                  <a:srgbClr val="212121"/>
                </a:highlight>
              </a:rPr>
              <a:t>tâm</a:t>
            </a: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77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>
                <a:solidFill>
                  <a:srgbClr val="ECECEC"/>
                </a:solidFill>
                <a:highlight>
                  <a:srgbClr val="212121"/>
                </a:highlight>
              </a:rPr>
              <a:t>- Trong Synth renders data, Nhóm tác giả đã tạo ra khoảng 100.000 bản render (kết xuất) chất lượng cao của vô số</a:t>
            </a:r>
            <a:endParaRPr lang="vi-VN"/>
          </a:p>
          <a:p>
            <a:pPr>
              <a:buNone/>
            </a:pP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cử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chỉ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có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đầy đủ ánh sáng để có cái nhìn chân thực.</a:t>
            </a:r>
            <a:endParaRPr lang="vi-VN"/>
          </a:p>
          <a:p>
            <a:pPr>
              <a:buNone/>
            </a:pP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-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Nếu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ta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lấy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cả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hai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tập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dữ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liệu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này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và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kết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hợp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chúng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với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nhau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, ta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có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thể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huấn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luyện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ra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1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mô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hình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Hand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Landmakrs</a:t>
            </a:r>
            <a:endParaRPr lang="vi-VN" err="1"/>
          </a:p>
          <a:p>
            <a:pPr marL="0" indent="0">
              <a:buNone/>
            </a:pP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hoạt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động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khá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hiệu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quả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ở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cả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môi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trường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2D </a:t>
            </a:r>
            <a:r>
              <a:rPr lang="vi-VN" err="1">
                <a:solidFill>
                  <a:srgbClr val="ECECEC"/>
                </a:solidFill>
                <a:highlight>
                  <a:srgbClr val="212121"/>
                </a:highlight>
              </a:rPr>
              <a:t>và</a:t>
            </a:r>
            <a:r>
              <a:rPr lang="vi-VN">
                <a:solidFill>
                  <a:srgbClr val="ECECEC"/>
                </a:solidFill>
                <a:highlight>
                  <a:srgbClr val="212121"/>
                </a:highlight>
              </a:rPr>
              <a:t> 3D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9138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813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4936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43505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1384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5660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45575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err="1"/>
              <a:t>dwFlags</a:t>
            </a:r>
            <a:r>
              <a:rPr lang="en-US"/>
              <a:t>: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kiện</a:t>
            </a:r>
            <a:r>
              <a:rPr lang="en-US"/>
              <a:t> </a:t>
            </a:r>
            <a:r>
              <a:rPr lang="en-US" err="1"/>
              <a:t>choột</a:t>
            </a:r>
            <a:endParaRPr lang="en-US"/>
          </a:p>
          <a:p>
            <a:pPr>
              <a:buNone/>
            </a:pPr>
            <a:r>
              <a:rPr lang="en-US"/>
              <a:t>Dx, </a:t>
            </a:r>
            <a:r>
              <a:rPr lang="en-US" err="1"/>
              <a:t>dy</a:t>
            </a:r>
            <a:r>
              <a:rPr lang="en-US"/>
              <a:t>: </a:t>
            </a:r>
            <a:r>
              <a:rPr lang="en-US" err="1"/>
              <a:t>tọa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con </a:t>
            </a:r>
            <a:r>
              <a:rPr lang="en-US" err="1"/>
              <a:t>trỏ</a:t>
            </a:r>
            <a:endParaRPr lang="en-US"/>
          </a:p>
          <a:p>
            <a:pPr>
              <a:buNone/>
            </a:pPr>
            <a:r>
              <a:rPr lang="en-US" err="1"/>
              <a:t>dwData</a:t>
            </a:r>
            <a:r>
              <a:rPr lang="en-US"/>
              <a:t>: </a:t>
            </a:r>
            <a:r>
              <a:rPr lang="en-US" err="1"/>
              <a:t>thông</a:t>
            </a:r>
            <a:r>
              <a:rPr lang="en-US"/>
              <a:t> tin them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dwFlags</a:t>
            </a:r>
            <a:r>
              <a:rPr lang="en-US"/>
              <a:t>, </a:t>
            </a:r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 </a:t>
            </a:r>
            <a:r>
              <a:rPr lang="en-US" err="1"/>
              <a:t>hành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cuộn</a:t>
            </a:r>
            <a:r>
              <a:rPr lang="en-US"/>
              <a:t> </a:t>
            </a:r>
            <a:r>
              <a:rPr lang="en-US" err="1"/>
              <a:t>choột</a:t>
            </a:r>
            <a:r>
              <a:rPr lang="en-US"/>
              <a:t>, </a:t>
            </a:r>
            <a:r>
              <a:rPr lang="en-US" err="1"/>
              <a:t>cần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biết</a:t>
            </a:r>
            <a:r>
              <a:rPr lang="en-US"/>
              <a:t> </a:t>
            </a:r>
            <a:r>
              <a:rPr lang="en-US" err="1"/>
              <a:t>cuộn</a:t>
            </a:r>
            <a:r>
              <a:rPr lang="en-US"/>
              <a:t> </a:t>
            </a:r>
            <a:r>
              <a:rPr lang="en-US" err="1"/>
              <a:t>lên</a:t>
            </a:r>
            <a:r>
              <a:rPr lang="en-US"/>
              <a:t> hay </a:t>
            </a:r>
            <a:r>
              <a:rPr lang="en-US" err="1"/>
              <a:t>xuống</a:t>
            </a:r>
            <a:endParaRPr lang="en-US"/>
          </a:p>
          <a:p>
            <a:pPr>
              <a:buNone/>
            </a:pPr>
            <a:r>
              <a:rPr lang="en-US" err="1"/>
              <a:t>dwExxtrainfo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bổ</a:t>
            </a:r>
            <a:r>
              <a:rPr lang="en-US"/>
              <a:t> sung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kiện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96745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829171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035923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222519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428409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25050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5053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428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-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các yêu cầu đã đề ra ở trên, thì ta sẽ cần một mô hình có độ chính cao và tốc độ xử</a:t>
            </a:r>
            <a:endParaRPr lang="vi-VN"/>
          </a:p>
          <a:p>
            <a:pPr>
              <a:buNone/>
            </a:pPr>
            <a:r>
              <a:rPr lang="vi-VN" err="1"/>
              <a:t>lý</a:t>
            </a:r>
            <a:r>
              <a:rPr lang="vi-VN"/>
              <a:t> </a:t>
            </a:r>
            <a:r>
              <a:rPr lang="vi-VN" err="1"/>
              <a:t>nhanh</a:t>
            </a:r>
            <a:r>
              <a:rPr lang="vi-VN"/>
              <a:t> </a:t>
            </a:r>
            <a:r>
              <a:rPr lang="vi-VN" err="1"/>
              <a:t>để</a:t>
            </a:r>
            <a:r>
              <a:rPr lang="vi-VN"/>
              <a:t> </a:t>
            </a:r>
            <a:r>
              <a:rPr lang="vi-VN" err="1"/>
              <a:t>đáp</a:t>
            </a:r>
            <a:r>
              <a:rPr lang="vi-VN"/>
              <a:t> </a:t>
            </a:r>
            <a:r>
              <a:rPr lang="vi-VN" err="1"/>
              <a:t>ứng</a:t>
            </a:r>
            <a:r>
              <a:rPr lang="vi-VN"/>
              <a:t> </a:t>
            </a:r>
            <a:r>
              <a:rPr lang="vi-VN" err="1"/>
              <a:t>nhu</a:t>
            </a:r>
            <a:r>
              <a:rPr lang="vi-VN"/>
              <a:t> </a:t>
            </a:r>
            <a:r>
              <a:rPr lang="vi-VN" err="1"/>
              <a:t>cầu</a:t>
            </a:r>
            <a:r>
              <a:rPr lang="vi-VN"/>
              <a:t> </a:t>
            </a:r>
            <a:r>
              <a:rPr lang="vi-VN" err="1"/>
              <a:t>xử</a:t>
            </a:r>
            <a:r>
              <a:rPr lang="vi-VN"/>
              <a:t> </a:t>
            </a:r>
            <a:r>
              <a:rPr lang="vi-VN" err="1"/>
              <a:t>lý</a:t>
            </a:r>
            <a:r>
              <a:rPr lang="vi-VN"/>
              <a:t> </a:t>
            </a:r>
            <a:r>
              <a:rPr lang="vi-VN" err="1"/>
              <a:t>theo</a:t>
            </a:r>
            <a:r>
              <a:rPr lang="vi-VN"/>
              <a:t> </a:t>
            </a:r>
            <a:r>
              <a:rPr lang="vi-VN" err="1"/>
              <a:t>thời</a:t>
            </a:r>
            <a:r>
              <a:rPr lang="vi-VN"/>
              <a:t> </a:t>
            </a:r>
            <a:r>
              <a:rPr lang="vi-VN" err="1"/>
              <a:t>gian</a:t>
            </a:r>
            <a:r>
              <a:rPr lang="vi-VN"/>
              <a:t> </a:t>
            </a:r>
            <a:r>
              <a:rPr lang="vi-VN" err="1"/>
              <a:t>thực</a:t>
            </a:r>
            <a:r>
              <a:rPr lang="vi-VN"/>
              <a:t> </a:t>
            </a:r>
            <a:r>
              <a:rPr lang="vi-VN" err="1"/>
              <a:t>trong</a:t>
            </a:r>
            <a:r>
              <a:rPr lang="vi-VN"/>
              <a:t> </a:t>
            </a:r>
            <a:r>
              <a:rPr lang="vi-VN" err="1"/>
              <a:t>việc</a:t>
            </a:r>
            <a:r>
              <a:rPr lang="vi-VN"/>
              <a:t> </a:t>
            </a:r>
            <a:r>
              <a:rPr lang="vi-VN" err="1"/>
              <a:t>tương</a:t>
            </a:r>
            <a:r>
              <a:rPr lang="vi-VN"/>
              <a:t> </a:t>
            </a:r>
            <a:r>
              <a:rPr lang="vi-VN" err="1"/>
              <a:t>tác</a:t>
            </a:r>
            <a:r>
              <a:rPr lang="vi-VN"/>
              <a:t> </a:t>
            </a:r>
            <a:r>
              <a:rPr lang="vi-VN" err="1"/>
              <a:t>người</a:t>
            </a:r>
            <a:r>
              <a:rPr lang="vi-VN"/>
              <a:t> </a:t>
            </a:r>
            <a:r>
              <a:rPr lang="vi-VN" err="1"/>
              <a:t>với</a:t>
            </a:r>
            <a:r>
              <a:rPr lang="vi-VN"/>
              <a:t> </a:t>
            </a:r>
            <a:r>
              <a:rPr lang="vi-VN" err="1"/>
              <a:t>máy</a:t>
            </a:r>
            <a:r>
              <a:rPr lang="vi-VN"/>
              <a:t>.</a:t>
            </a:r>
          </a:p>
          <a:p>
            <a:pPr>
              <a:buNone/>
            </a:pPr>
            <a:r>
              <a:rPr lang="vi-VN"/>
              <a:t>- </a:t>
            </a:r>
            <a:r>
              <a:rPr lang="vi-VN" err="1"/>
              <a:t>Dựa</a:t>
            </a:r>
            <a:r>
              <a:rPr lang="vi-VN"/>
              <a:t> </a:t>
            </a:r>
            <a:r>
              <a:rPr lang="vi-VN" err="1"/>
              <a:t>vào</a:t>
            </a:r>
            <a:r>
              <a:rPr lang="vi-VN"/>
              <a:t> </a:t>
            </a:r>
            <a:r>
              <a:rPr lang="vi-VN" err="1"/>
              <a:t>bảng</a:t>
            </a:r>
            <a:r>
              <a:rPr lang="vi-VN"/>
              <a:t> so </a:t>
            </a:r>
            <a:r>
              <a:rPr lang="vi-VN" err="1"/>
              <a:t>sánh</a:t>
            </a:r>
            <a:r>
              <a:rPr lang="vi-VN"/>
              <a:t> </a:t>
            </a:r>
            <a:r>
              <a:rPr lang="vi-VN" err="1"/>
              <a:t>này</a:t>
            </a:r>
            <a:r>
              <a:rPr lang="vi-VN"/>
              <a:t> </a:t>
            </a:r>
            <a:r>
              <a:rPr lang="vi-VN" err="1"/>
              <a:t>thì</a:t>
            </a:r>
            <a:r>
              <a:rPr lang="vi-VN"/>
              <a:t> ta </a:t>
            </a: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thể</a:t>
            </a:r>
            <a:r>
              <a:rPr lang="vi-VN"/>
              <a:t> </a:t>
            </a:r>
            <a:r>
              <a:rPr lang="vi-VN" err="1"/>
              <a:t>thấy</a:t>
            </a:r>
            <a:r>
              <a:rPr lang="vi-VN"/>
              <a:t> </a:t>
            </a:r>
            <a:r>
              <a:rPr lang="vi-VN" err="1"/>
              <a:t>được</a:t>
            </a:r>
            <a:r>
              <a:rPr lang="vi-VN"/>
              <a:t> </a:t>
            </a:r>
            <a:r>
              <a:rPr lang="vi-VN" err="1"/>
              <a:t>rằng</a:t>
            </a:r>
            <a:r>
              <a:rPr lang="vi-VN"/>
              <a:t> </a:t>
            </a:r>
            <a:r>
              <a:rPr lang="vi-VN" err="1"/>
              <a:t>mô</a:t>
            </a:r>
            <a:r>
              <a:rPr lang="vi-VN"/>
              <a:t> </a:t>
            </a:r>
            <a:r>
              <a:rPr lang="vi-VN" err="1"/>
              <a:t>hình</a:t>
            </a:r>
            <a:r>
              <a:rPr lang="vi-VN"/>
              <a:t> SSD </a:t>
            </a: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thể</a:t>
            </a:r>
            <a:r>
              <a:rPr lang="vi-VN"/>
              <a:t> </a:t>
            </a:r>
            <a:r>
              <a:rPr lang="vi-VN" err="1"/>
              <a:t>đáp</a:t>
            </a:r>
            <a:r>
              <a:rPr lang="vi-VN"/>
              <a:t> </a:t>
            </a:r>
            <a:r>
              <a:rPr lang="vi-VN" err="1"/>
              <a:t>ứng</a:t>
            </a:r>
            <a:r>
              <a:rPr lang="vi-VN"/>
              <a:t> </a:t>
            </a:r>
            <a:r>
              <a:rPr lang="vi-VN" err="1"/>
              <a:t>được</a:t>
            </a:r>
            <a:r>
              <a:rPr lang="vi-VN"/>
              <a:t> </a:t>
            </a:r>
            <a:r>
              <a:rPr lang="vi-VN" err="1"/>
              <a:t>điều</a:t>
            </a:r>
            <a:r>
              <a:rPr lang="vi-VN"/>
              <a:t> </a:t>
            </a:r>
            <a:r>
              <a:rPr lang="vi-VN" err="1"/>
              <a:t>đó</a:t>
            </a:r>
            <a:r>
              <a:rPr lang="vi-VN"/>
              <a:t>.</a:t>
            </a:r>
          </a:p>
          <a:p>
            <a:pPr>
              <a:buNone/>
            </a:pPr>
            <a:r>
              <a:rPr lang="vi-VN"/>
              <a:t>Ở </a:t>
            </a:r>
            <a:r>
              <a:rPr lang="vi-VN" err="1"/>
              <a:t>mô</a:t>
            </a:r>
            <a:r>
              <a:rPr lang="vi-VN"/>
              <a:t> </a:t>
            </a:r>
            <a:r>
              <a:rPr lang="vi-VN" err="1"/>
              <a:t>hình</a:t>
            </a:r>
            <a:r>
              <a:rPr lang="vi-VN"/>
              <a:t> SSD300 </a:t>
            </a:r>
            <a:r>
              <a:rPr lang="vi-VN" err="1"/>
              <a:t>và</a:t>
            </a:r>
            <a:r>
              <a:rPr lang="vi-VN"/>
              <a:t> SSD512 </a:t>
            </a:r>
            <a:r>
              <a:rPr lang="vi-VN" err="1"/>
              <a:t>với</a:t>
            </a:r>
            <a:r>
              <a:rPr lang="vi-VN"/>
              <a:t> batch size </a:t>
            </a:r>
            <a:r>
              <a:rPr lang="vi-VN" err="1"/>
              <a:t>là</a:t>
            </a:r>
            <a:r>
              <a:rPr lang="vi-VN"/>
              <a:t> 8 </a:t>
            </a:r>
            <a:r>
              <a:rPr lang="vi-VN" err="1"/>
              <a:t>thì</a:t>
            </a:r>
            <a:r>
              <a:rPr lang="vi-VN"/>
              <a:t> 2 </a:t>
            </a:r>
            <a:r>
              <a:rPr lang="vi-VN" err="1"/>
              <a:t>mô</a:t>
            </a:r>
            <a:r>
              <a:rPr lang="vi-VN"/>
              <a:t> </a:t>
            </a:r>
            <a:r>
              <a:rPr lang="vi-VN" err="1"/>
              <a:t>hình</a:t>
            </a:r>
            <a:r>
              <a:rPr lang="vi-VN"/>
              <a:t> </a:t>
            </a:r>
            <a:r>
              <a:rPr lang="vi-VN" err="1"/>
              <a:t>này</a:t>
            </a:r>
            <a:r>
              <a:rPr lang="vi-VN"/>
              <a:t> </a:t>
            </a: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độ</a:t>
            </a:r>
            <a:r>
              <a:rPr lang="vi-VN"/>
              <a:t> </a:t>
            </a:r>
            <a:r>
              <a:rPr lang="vi-VN" err="1"/>
              <a:t>chính</a:t>
            </a:r>
            <a:r>
              <a:rPr lang="vi-VN"/>
              <a:t> </a:t>
            </a:r>
            <a:r>
              <a:rPr lang="vi-VN" err="1"/>
              <a:t>xác</a:t>
            </a:r>
            <a:r>
              <a:rPr lang="vi-VN"/>
              <a:t> </a:t>
            </a:r>
            <a:r>
              <a:rPr lang="vi-VN" err="1"/>
              <a:t>khá</a:t>
            </a:r>
            <a:r>
              <a:rPr lang="vi-VN"/>
              <a:t> </a:t>
            </a:r>
            <a:r>
              <a:rPr lang="vi-VN" err="1"/>
              <a:t>là</a:t>
            </a:r>
          </a:p>
          <a:p>
            <a:pPr>
              <a:buNone/>
            </a:pPr>
            <a:r>
              <a:rPr lang="vi-VN" err="1"/>
              <a:t>tốt</a:t>
            </a:r>
            <a:r>
              <a:rPr lang="vi-VN"/>
              <a:t> (</a:t>
            </a:r>
            <a:r>
              <a:rPr lang="vi-VN" err="1"/>
              <a:t>cụ</a:t>
            </a:r>
            <a:r>
              <a:rPr lang="vi-VN"/>
              <a:t> </a:t>
            </a:r>
            <a:r>
              <a:rPr lang="vi-VN" err="1"/>
              <a:t>thể</a:t>
            </a:r>
            <a:r>
              <a:rPr lang="vi-VN"/>
              <a:t> </a:t>
            </a:r>
            <a:r>
              <a:rPr lang="vi-VN" err="1"/>
              <a:t>là</a:t>
            </a:r>
            <a:r>
              <a:rPr lang="vi-VN"/>
              <a:t> 74.3 </a:t>
            </a:r>
            <a:r>
              <a:rPr lang="vi-VN" err="1"/>
              <a:t>và</a:t>
            </a:r>
            <a:r>
              <a:rPr lang="vi-VN"/>
              <a:t> 76.8) </a:t>
            </a:r>
            <a:r>
              <a:rPr lang="vi-VN" err="1"/>
              <a:t>với</a:t>
            </a:r>
            <a:r>
              <a:rPr lang="vi-VN"/>
              <a:t> FPS </a:t>
            </a:r>
            <a:r>
              <a:rPr lang="vi-VN" err="1"/>
              <a:t>khá</a:t>
            </a:r>
            <a:r>
              <a:rPr lang="vi-VN"/>
              <a:t> </a:t>
            </a:r>
            <a:r>
              <a:rPr lang="vi-VN" err="1"/>
              <a:t>cao</a:t>
            </a:r>
            <a:r>
              <a:rPr lang="vi-VN"/>
              <a:t> </a:t>
            </a:r>
            <a:r>
              <a:rPr lang="vi-VN" err="1"/>
              <a:t>lần</a:t>
            </a:r>
            <a:r>
              <a:rPr lang="vi-VN"/>
              <a:t> </a:t>
            </a:r>
            <a:r>
              <a:rPr lang="vi-VN" err="1"/>
              <a:t>lượt</a:t>
            </a:r>
            <a:r>
              <a:rPr lang="vi-VN"/>
              <a:t> la 59 </a:t>
            </a:r>
            <a:r>
              <a:rPr lang="vi-VN" err="1"/>
              <a:t>và</a:t>
            </a:r>
            <a:r>
              <a:rPr lang="vi-VN"/>
              <a:t> 22.</a:t>
            </a:r>
          </a:p>
          <a:p>
            <a:pPr>
              <a:buNone/>
            </a:pPr>
            <a:r>
              <a:rPr lang="vi-VN"/>
              <a:t>- </a:t>
            </a:r>
            <a:r>
              <a:rPr lang="vi-VN" err="1"/>
              <a:t>Chính</a:t>
            </a:r>
            <a:r>
              <a:rPr lang="vi-VN"/>
              <a:t> </a:t>
            </a:r>
            <a:r>
              <a:rPr lang="vi-VN" err="1"/>
              <a:t>điều</a:t>
            </a:r>
            <a:r>
              <a:rPr lang="vi-VN"/>
              <a:t> </a:t>
            </a:r>
            <a:r>
              <a:rPr lang="vi-VN" err="1"/>
              <a:t>này</a:t>
            </a:r>
            <a:r>
              <a:rPr lang="vi-VN"/>
              <a:t> </a:t>
            </a:r>
            <a:r>
              <a:rPr lang="vi-VN" err="1"/>
              <a:t>làm</a:t>
            </a:r>
            <a:r>
              <a:rPr lang="vi-VN"/>
              <a:t> </a:t>
            </a:r>
            <a:r>
              <a:rPr lang="vi-VN" err="1"/>
              <a:t>cho</a:t>
            </a:r>
            <a:r>
              <a:rPr lang="vi-VN"/>
              <a:t> SSD </a:t>
            </a:r>
            <a:r>
              <a:rPr lang="vi-VN" err="1"/>
              <a:t>trở</a:t>
            </a:r>
            <a:r>
              <a:rPr lang="vi-VN"/>
              <a:t> </a:t>
            </a:r>
            <a:r>
              <a:rPr lang="vi-VN" err="1"/>
              <a:t>thành</a:t>
            </a:r>
            <a:r>
              <a:rPr lang="vi-VN"/>
              <a:t> </a:t>
            </a:r>
            <a:r>
              <a:rPr lang="vi-VN" err="1"/>
              <a:t>sự</a:t>
            </a:r>
            <a:r>
              <a:rPr lang="vi-VN"/>
              <a:t> </a:t>
            </a:r>
            <a:r>
              <a:rPr lang="vi-VN" err="1"/>
              <a:t>lựa</a:t>
            </a:r>
            <a:r>
              <a:rPr lang="vi-VN"/>
              <a:t> </a:t>
            </a:r>
            <a:r>
              <a:rPr lang="vi-VN" err="1"/>
              <a:t>chọn</a:t>
            </a:r>
            <a:r>
              <a:rPr lang="vi-VN"/>
              <a:t> </a:t>
            </a:r>
            <a:r>
              <a:rPr lang="vi-VN" err="1"/>
              <a:t>lý</a:t>
            </a:r>
            <a:r>
              <a:rPr lang="vi-VN"/>
              <a:t> </a:t>
            </a:r>
            <a:r>
              <a:rPr lang="vi-VN" err="1"/>
              <a:t>tưởng</a:t>
            </a:r>
            <a:r>
              <a:rPr lang="vi-VN"/>
              <a:t> </a:t>
            </a:r>
            <a:r>
              <a:rPr lang="vi-VN" err="1"/>
              <a:t>cho</a:t>
            </a:r>
            <a:r>
              <a:rPr lang="vi-VN"/>
              <a:t> </a:t>
            </a:r>
            <a:r>
              <a:rPr lang="vi-VN" err="1"/>
              <a:t>BlazePalm</a:t>
            </a:r>
            <a:r>
              <a:rPr lang="vi-VN"/>
              <a:t> </a:t>
            </a:r>
            <a:r>
              <a:rPr lang="vi-VN" err="1"/>
              <a:t>trong</a:t>
            </a:r>
            <a:r>
              <a:rPr lang="vi-VN"/>
              <a:t> </a:t>
            </a:r>
            <a:r>
              <a:rPr lang="vi-VN" err="1"/>
              <a:t>việc</a:t>
            </a:r>
            <a:r>
              <a:rPr lang="vi-VN"/>
              <a:t> detect </a:t>
            </a:r>
            <a:r>
              <a:rPr lang="vi-VN" err="1"/>
              <a:t>lòng</a:t>
            </a:r>
            <a:r>
              <a:rPr lang="vi-VN"/>
              <a:t> </a:t>
            </a:r>
          </a:p>
          <a:p>
            <a:pPr marL="0" indent="0">
              <a:buNone/>
            </a:pPr>
            <a:r>
              <a:rPr lang="vi-VN" err="1"/>
              <a:t>bàn</a:t>
            </a:r>
            <a:r>
              <a:rPr lang="vi-VN"/>
              <a:t> </a:t>
            </a:r>
            <a:r>
              <a:rPr lang="vi-VN" err="1"/>
              <a:t>tay</a:t>
            </a:r>
            <a:r>
              <a:rPr lang="vi-V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0462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- Ở slide </a:t>
            </a:r>
            <a:r>
              <a:rPr lang="en-US" err="1"/>
              <a:t>này</a:t>
            </a:r>
            <a:r>
              <a:rPr lang="en-US"/>
              <a:t>, ta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 ở </a:t>
            </a:r>
            <a:r>
              <a:rPr lang="en-US" err="1"/>
              <a:t>hình</a:t>
            </a:r>
            <a:r>
              <a:rPr lang="en-US"/>
              <a:t> c), </a:t>
            </a:r>
            <a:r>
              <a:rPr lang="en-US" err="1"/>
              <a:t>Từ</a:t>
            </a:r>
            <a:r>
              <a:rPr lang="en-US"/>
              <a:t> 1 </a:t>
            </a:r>
            <a:r>
              <a:rPr lang="en-US" err="1"/>
              <a:t>cái</a:t>
            </a:r>
            <a:r>
              <a:rPr lang="en-US"/>
              <a:t> input image ban </a:t>
            </a:r>
            <a:r>
              <a:rPr lang="en-US" err="1"/>
              <a:t>đầu</a:t>
            </a:r>
            <a:r>
              <a:rPr lang="en-US"/>
              <a:t>, </a:t>
            </a:r>
            <a:r>
              <a:rPr lang="en-US" err="1"/>
              <a:t>chạy</a:t>
            </a:r>
            <a:r>
              <a:rPr lang="en-US"/>
              <a:t> qua </a:t>
            </a:r>
            <a:r>
              <a:rPr lang="en-US" err="1"/>
              <a:t>rất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Convolutional Layer  </a:t>
            </a:r>
            <a:r>
              <a:rPr lang="en-US" err="1"/>
              <a:t>thì</a:t>
            </a:r>
            <a:r>
              <a:rPr lang="en-US"/>
              <a:t> ở </a:t>
            </a:r>
            <a:r>
              <a:rPr lang="en-US" err="1"/>
              <a:t>mỗi</a:t>
            </a:r>
            <a:r>
              <a:rPr lang="en-US"/>
              <a:t> feature map output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1 prediction,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giúp</a:t>
            </a:r>
            <a:r>
              <a:rPr lang="en-US"/>
              <a:t> </a:t>
            </a:r>
            <a:r>
              <a:rPr lang="en-US" err="1"/>
              <a:t>nó</a:t>
            </a:r>
            <a:r>
              <a:rPr lang="en-US"/>
              <a:t> </a:t>
            </a:r>
            <a:r>
              <a:rPr lang="en-US" err="1"/>
              <a:t>chạy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 </a:t>
            </a:r>
            <a:r>
              <a:rPr lang="en-US" err="1"/>
              <a:t>hơn</a:t>
            </a:r>
            <a:r>
              <a:rPr lang="en-US"/>
              <a:t> 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 a </a:t>
            </a:r>
            <a:r>
              <a:rPr lang="en-US" err="1"/>
              <a:t>nhưng</a:t>
            </a:r>
            <a:r>
              <a:rPr lang="en-US"/>
              <a:t> </a:t>
            </a:r>
            <a:r>
              <a:rPr lang="en-US" err="1"/>
              <a:t>mà</a:t>
            </a:r>
            <a:r>
              <a:rPr lang="en-US"/>
              <a:t> </a:t>
            </a:r>
            <a:r>
              <a:rPr lang="en-US" err="1"/>
              <a:t>vẫn</a:t>
            </a:r>
            <a:r>
              <a:rPr lang="en-US"/>
              <a:t> </a:t>
            </a:r>
            <a:r>
              <a:rPr lang="en-US" err="1"/>
              <a:t>đảm</a:t>
            </a:r>
            <a:r>
              <a:rPr lang="en-US"/>
              <a:t> </a:t>
            </a:r>
            <a:r>
              <a:rPr lang="en-US" err="1"/>
              <a:t>bảo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rằng</a:t>
            </a:r>
            <a:r>
              <a:rPr lang="en-US"/>
              <a:t> </a:t>
            </a:r>
            <a:r>
              <a:rPr lang="en-US" err="1"/>
              <a:t>nó</a:t>
            </a:r>
            <a:r>
              <a:rPr lang="en-US"/>
              <a:t> </a:t>
            </a:r>
            <a:r>
              <a:rPr lang="en-US" err="1"/>
              <a:t>lấy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hầu</a:t>
            </a:r>
            <a:r>
              <a:rPr lang="en-US"/>
              <a:t> </a:t>
            </a:r>
            <a:r>
              <a:rPr lang="en-US" err="1"/>
              <a:t>hết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feature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nhỏ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lớn</a:t>
            </a:r>
            <a:r>
              <a:rPr lang="en-US"/>
              <a:t>. </a:t>
            </a:r>
            <a:r>
              <a:rPr lang="en-US" err="1"/>
              <a:t>Thế</a:t>
            </a:r>
            <a:r>
              <a:rPr lang="en-US"/>
              <a:t> </a:t>
            </a:r>
            <a:r>
              <a:rPr lang="en-US" err="1"/>
              <a:t>nhưng</a:t>
            </a:r>
            <a:r>
              <a:rPr lang="en-US"/>
              <a:t> </a:t>
            </a:r>
            <a:r>
              <a:rPr lang="en-US" err="1"/>
              <a:t>mà</a:t>
            </a:r>
            <a:r>
              <a:rPr lang="en-US"/>
              <a:t> SSD </a:t>
            </a:r>
            <a:r>
              <a:rPr lang="en-US" err="1"/>
              <a:t>vẫn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hạn</a:t>
            </a:r>
            <a:r>
              <a:rPr lang="en-US"/>
              <a:t> </a:t>
            </a:r>
            <a:r>
              <a:rPr lang="en-US" err="1"/>
              <a:t>chế</a:t>
            </a:r>
            <a:r>
              <a:rPr lang="en-US"/>
              <a:t>, </a:t>
            </a:r>
            <a:r>
              <a:rPr lang="en-US" err="1"/>
              <a:t>đó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nó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đạt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chính</a:t>
            </a:r>
            <a:r>
              <a:rPr lang="en-US"/>
              <a:t> </a:t>
            </a:r>
            <a:r>
              <a:rPr lang="en-US" err="1"/>
              <a:t>xác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detect 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vật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nhỏ</a:t>
            </a:r>
            <a:r>
              <a:rPr lang="en-US"/>
              <a:t>, </a:t>
            </a:r>
            <a:r>
              <a:rPr lang="en-US" err="1"/>
              <a:t>chính</a:t>
            </a:r>
            <a:r>
              <a:rPr lang="en-US"/>
              <a:t>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vậy</a:t>
            </a:r>
            <a:r>
              <a:rPr lang="en-US"/>
              <a:t> ta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1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 </a:t>
            </a:r>
            <a:r>
              <a:rPr lang="en-US" err="1"/>
              <a:t>đó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Feature Pyramid Network.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915836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- Ở slide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1 </a:t>
            </a:r>
            <a:r>
              <a:rPr lang="en-US" err="1"/>
              <a:t>ảnh</a:t>
            </a:r>
            <a:r>
              <a:rPr lang="en-US"/>
              <a:t> </a:t>
            </a:r>
            <a:r>
              <a:rPr lang="en-US" err="1"/>
              <a:t>đầu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chạy</a:t>
            </a:r>
            <a:r>
              <a:rPr lang="en-US"/>
              <a:t> qua 1 </a:t>
            </a:r>
            <a:r>
              <a:rPr lang="en-US" err="1"/>
              <a:t>cái</a:t>
            </a:r>
            <a:r>
              <a:rPr lang="en-US"/>
              <a:t> backbone </a:t>
            </a:r>
            <a:r>
              <a:rPr lang="en-US" err="1"/>
              <a:t>Mạng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chập</a:t>
            </a:r>
            <a:r>
              <a:rPr lang="en-US"/>
              <a:t> </a:t>
            </a:r>
            <a:r>
              <a:rPr lang="en-US" err="1"/>
              <a:t>nào</a:t>
            </a:r>
            <a:r>
              <a:rPr lang="en-US"/>
              <a:t> </a:t>
            </a:r>
            <a:r>
              <a:rPr lang="en-US" err="1"/>
              <a:t>đó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feature map </a:t>
            </a:r>
            <a:r>
              <a:rPr lang="en-US" err="1"/>
              <a:t>cao</a:t>
            </a:r>
            <a:r>
              <a:rPr lang="en-US"/>
              <a:t> </a:t>
            </a:r>
            <a:r>
              <a:rPr lang="en-US" err="1"/>
              <a:t>nhất</a:t>
            </a:r>
            <a:r>
              <a:rPr lang="en-US"/>
              <a:t> ở </a:t>
            </a:r>
            <a:r>
              <a:rPr lang="en-US" err="1"/>
              <a:t>đây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nó</a:t>
            </a:r>
            <a:r>
              <a:rPr lang="en-US"/>
              <a:t>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predict 1 object </a:t>
            </a:r>
            <a:r>
              <a:rPr lang="en-US" err="1"/>
              <a:t>nào</a:t>
            </a:r>
            <a:r>
              <a:rPr lang="en-US"/>
              <a:t> </a:t>
            </a:r>
            <a:r>
              <a:rPr lang="en-US" err="1"/>
              <a:t>đó</a:t>
            </a:r>
            <a:r>
              <a:rPr lang="en-US"/>
              <a:t> ở </a:t>
            </a:r>
            <a:r>
              <a:rPr lang="en-US" err="1"/>
              <a:t>chỗ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.</a:t>
            </a:r>
            <a:endParaRPr lang="vi-VN"/>
          </a:p>
          <a:p>
            <a:pPr>
              <a:buNone/>
            </a:pPr>
            <a:r>
              <a:rPr lang="vi-VN"/>
              <a:t>- Sau </a:t>
            </a:r>
            <a:r>
              <a:rPr lang="vi-VN" err="1"/>
              <a:t>đó</a:t>
            </a:r>
            <a:r>
              <a:rPr lang="vi-VN"/>
              <a:t> </a:t>
            </a:r>
            <a:r>
              <a:rPr lang="vi-VN" err="1"/>
              <a:t>thì</a:t>
            </a:r>
            <a:r>
              <a:rPr lang="vi-VN"/>
              <a:t> feature map </a:t>
            </a:r>
            <a:r>
              <a:rPr lang="vi-VN" err="1"/>
              <a:t>này</a:t>
            </a:r>
            <a:r>
              <a:rPr lang="vi-VN"/>
              <a:t> </a:t>
            </a:r>
            <a:r>
              <a:rPr lang="vi-VN" err="1"/>
              <a:t>nó</a:t>
            </a:r>
            <a:r>
              <a:rPr lang="vi-VN"/>
              <a:t> </a:t>
            </a:r>
            <a:r>
              <a:rPr lang="vi-VN" err="1"/>
              <a:t>sẽ</a:t>
            </a:r>
            <a:r>
              <a:rPr lang="vi-VN"/>
              <a:t> </a:t>
            </a:r>
            <a:r>
              <a:rPr lang="vi-VN" err="1"/>
              <a:t>được</a:t>
            </a:r>
            <a:r>
              <a:rPr lang="vi-VN"/>
              <a:t> </a:t>
            </a:r>
            <a:r>
              <a:rPr lang="vi-VN" err="1"/>
              <a:t>kết</a:t>
            </a:r>
            <a:r>
              <a:rPr lang="vi-VN"/>
              <a:t> </a:t>
            </a:r>
            <a:r>
              <a:rPr lang="vi-VN" err="1"/>
              <a:t>nối</a:t>
            </a:r>
            <a:r>
              <a:rPr lang="vi-VN"/>
              <a:t> </a:t>
            </a:r>
            <a:r>
              <a:rPr lang="vi-VN" err="1"/>
              <a:t>với</a:t>
            </a:r>
            <a:r>
              <a:rPr lang="vi-VN"/>
              <a:t> 1 feature map ở </a:t>
            </a:r>
            <a:r>
              <a:rPr lang="vi-VN" err="1"/>
              <a:t>phía</a:t>
            </a:r>
            <a:r>
              <a:rPr lang="vi-VN"/>
              <a:t> </a:t>
            </a:r>
            <a:r>
              <a:rPr lang="vi-VN" err="1"/>
              <a:t>dưới</a:t>
            </a:r>
            <a:r>
              <a:rPr lang="vi-VN"/>
              <a:t> </a:t>
            </a:r>
            <a:r>
              <a:rPr lang="vi-VN" err="1"/>
              <a:t>nó</a:t>
            </a:r>
            <a:r>
              <a:rPr lang="vi-VN"/>
              <a:t> </a:t>
            </a:r>
            <a:r>
              <a:rPr lang="vi-VN" err="1"/>
              <a:t>và</a:t>
            </a:r>
            <a:r>
              <a:rPr lang="vi-VN"/>
              <a:t> </a:t>
            </a:r>
            <a:r>
              <a:rPr lang="vi-VN" err="1"/>
              <a:t>thành</a:t>
            </a:r>
            <a:r>
              <a:rPr lang="vi-VN"/>
              <a:t> 1 </a:t>
            </a:r>
            <a:r>
              <a:rPr lang="vi-VN" err="1"/>
              <a:t>cái</a:t>
            </a:r>
            <a:r>
              <a:rPr lang="vi-VN"/>
              <a:t> feature map </a:t>
            </a:r>
            <a:r>
              <a:rPr lang="vi-VN" err="1"/>
              <a:t>khác</a:t>
            </a:r>
            <a:r>
              <a:rPr lang="vi-VN"/>
              <a:t>. </a:t>
            </a:r>
            <a:r>
              <a:rPr lang="vi-VN" err="1"/>
              <a:t>Và</a:t>
            </a:r>
            <a:r>
              <a:rPr lang="vi-VN"/>
              <a:t> </a:t>
            </a:r>
            <a:r>
              <a:rPr lang="vi-VN" err="1"/>
              <a:t>từ</a:t>
            </a:r>
            <a:r>
              <a:rPr lang="vi-VN"/>
              <a:t> </a:t>
            </a:r>
            <a:r>
              <a:rPr lang="vi-VN" err="1"/>
              <a:t>cái</a:t>
            </a:r>
            <a:r>
              <a:rPr lang="vi-VN"/>
              <a:t> </a:t>
            </a:r>
            <a:r>
              <a:rPr lang="vi-VN" err="1"/>
              <a:t>feauture</a:t>
            </a:r>
            <a:r>
              <a:rPr lang="vi-VN"/>
              <a:t> map </a:t>
            </a:r>
            <a:r>
              <a:rPr lang="vi-VN" err="1"/>
              <a:t>kết</a:t>
            </a:r>
            <a:r>
              <a:rPr lang="vi-VN"/>
              <a:t> </a:t>
            </a:r>
            <a:r>
              <a:rPr lang="vi-VN" err="1"/>
              <a:t>hợp</a:t>
            </a:r>
            <a:r>
              <a:rPr lang="vi-VN"/>
              <a:t> </a:t>
            </a:r>
            <a:r>
              <a:rPr lang="vi-VN" err="1"/>
              <a:t>này</a:t>
            </a:r>
            <a:r>
              <a:rPr lang="vi-VN"/>
              <a:t> </a:t>
            </a:r>
            <a:r>
              <a:rPr lang="vi-VN" err="1"/>
              <a:t>mới</a:t>
            </a:r>
            <a:r>
              <a:rPr lang="vi-VN"/>
              <a:t> </a:t>
            </a:r>
            <a:r>
              <a:rPr lang="vi-VN" err="1"/>
              <a:t>đưa</a:t>
            </a:r>
            <a:r>
              <a:rPr lang="vi-VN"/>
              <a:t> </a:t>
            </a:r>
            <a:r>
              <a:rPr lang="vi-VN" err="1"/>
              <a:t>ra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prediction </a:t>
            </a:r>
            <a:r>
              <a:rPr lang="vi-VN" err="1"/>
              <a:t>chứ</a:t>
            </a:r>
            <a:r>
              <a:rPr lang="vi-VN"/>
              <a:t> </a:t>
            </a:r>
            <a:r>
              <a:rPr lang="vi-VN" err="1"/>
              <a:t>nó</a:t>
            </a:r>
            <a:r>
              <a:rPr lang="vi-VN"/>
              <a:t> k </a:t>
            </a:r>
            <a:r>
              <a:rPr lang="vi-VN" err="1"/>
              <a:t>giống</a:t>
            </a:r>
            <a:r>
              <a:rPr lang="vi-VN"/>
              <a:t> </a:t>
            </a:r>
            <a:r>
              <a:rPr lang="vi-VN" err="1"/>
              <a:t>cái</a:t>
            </a:r>
            <a:r>
              <a:rPr lang="vi-VN"/>
              <a:t> SSD </a:t>
            </a:r>
            <a:r>
              <a:rPr lang="vi-VN" err="1"/>
              <a:t>em</a:t>
            </a:r>
            <a:r>
              <a:rPr lang="vi-VN"/>
              <a:t> </a:t>
            </a:r>
            <a:r>
              <a:rPr lang="vi-VN" err="1"/>
              <a:t>đã</a:t>
            </a:r>
            <a:r>
              <a:rPr lang="vi-VN"/>
              <a:t> </a:t>
            </a:r>
            <a:r>
              <a:rPr lang="vi-VN" err="1"/>
              <a:t>giới</a:t>
            </a:r>
            <a:r>
              <a:rPr lang="vi-VN"/>
              <a:t> </a:t>
            </a:r>
            <a:r>
              <a:rPr lang="vi-VN" err="1"/>
              <a:t>thiệu</a:t>
            </a:r>
            <a:r>
              <a:rPr lang="vi-VN"/>
              <a:t> </a:t>
            </a:r>
            <a:r>
              <a:rPr lang="vi-VN" err="1"/>
              <a:t>thiệu</a:t>
            </a:r>
            <a:r>
              <a:rPr lang="vi-VN"/>
              <a:t> </a:t>
            </a:r>
            <a:r>
              <a:rPr lang="vi-VN" err="1"/>
              <a:t>trước</a:t>
            </a:r>
            <a:r>
              <a:rPr lang="vi-VN"/>
              <a:t> </a:t>
            </a:r>
            <a:r>
              <a:rPr lang="vi-VN" err="1"/>
              <a:t>đó</a:t>
            </a:r>
            <a:r>
              <a:rPr lang="vi-VN"/>
              <a:t> </a:t>
            </a:r>
            <a:r>
              <a:rPr lang="vi-VN" err="1"/>
              <a:t>chính</a:t>
            </a:r>
            <a:r>
              <a:rPr lang="vi-VN"/>
              <a:t> </a:t>
            </a:r>
            <a:r>
              <a:rPr lang="vi-VN" err="1"/>
              <a:t>là</a:t>
            </a:r>
            <a:r>
              <a:rPr lang="vi-VN"/>
              <a:t> </a:t>
            </a:r>
            <a:r>
              <a:rPr lang="vi-VN" err="1"/>
              <a:t>từ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feature map </a:t>
            </a:r>
            <a:r>
              <a:rPr lang="vi-VN" err="1"/>
              <a:t>này</a:t>
            </a:r>
            <a:r>
              <a:rPr lang="vi-VN"/>
              <a:t> </a:t>
            </a:r>
            <a:r>
              <a:rPr lang="vi-VN" err="1"/>
              <a:t>rồi</a:t>
            </a:r>
            <a:r>
              <a:rPr lang="vi-VN"/>
              <a:t> </a:t>
            </a:r>
            <a:r>
              <a:rPr lang="vi-VN" err="1"/>
              <a:t>đưa</a:t>
            </a:r>
            <a:r>
              <a:rPr lang="vi-VN"/>
              <a:t> </a:t>
            </a:r>
            <a:r>
              <a:rPr lang="vi-VN" err="1"/>
              <a:t>ra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prediction.</a:t>
            </a:r>
          </a:p>
        </p:txBody>
      </p:sp>
    </p:spTree>
    <p:extLst>
      <p:ext uri="{BB962C8B-B14F-4D97-AF65-F5344CB8AC3E}">
        <p14:creationId xmlns:p14="http://schemas.microsoft.com/office/powerpoint/2010/main" val="4077461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- </a:t>
            </a:r>
            <a:r>
              <a:rPr lang="en-US" err="1"/>
              <a:t>Vậy</a:t>
            </a:r>
            <a:r>
              <a:rPr lang="en-US"/>
              <a:t> </a:t>
            </a:r>
            <a:r>
              <a:rPr lang="en-US" err="1"/>
              <a:t>cụ</a:t>
            </a:r>
            <a:r>
              <a:rPr lang="en-US"/>
              <a:t> thể ở đây thì nó kết hợp như nào?</a:t>
            </a:r>
            <a:endParaRPr lang="vi-VN"/>
          </a:p>
          <a:p>
            <a:pPr>
              <a:buNone/>
            </a:pPr>
            <a:r>
              <a:rPr lang="vi-VN"/>
              <a:t>+ </a:t>
            </a:r>
            <a:r>
              <a:rPr lang="vi-VN" err="1"/>
              <a:t>Từ</a:t>
            </a:r>
            <a:r>
              <a:rPr lang="vi-VN"/>
              <a:t> feature map </a:t>
            </a:r>
            <a:r>
              <a:rPr lang="vi-VN" err="1"/>
              <a:t>được</a:t>
            </a:r>
            <a:r>
              <a:rPr lang="vi-VN"/>
              <a:t> </a:t>
            </a:r>
            <a:r>
              <a:rPr lang="vi-VN" err="1"/>
              <a:t>tạo</a:t>
            </a:r>
            <a:r>
              <a:rPr lang="vi-VN"/>
              <a:t> </a:t>
            </a:r>
            <a:r>
              <a:rPr lang="vi-VN" err="1"/>
              <a:t>ra</a:t>
            </a:r>
            <a:r>
              <a:rPr lang="vi-VN"/>
              <a:t> </a:t>
            </a:r>
            <a:r>
              <a:rPr lang="vi-VN" err="1"/>
              <a:t>từ</a:t>
            </a:r>
            <a:r>
              <a:rPr lang="vi-VN"/>
              <a:t> layer </a:t>
            </a:r>
            <a:r>
              <a:rPr lang="vi-VN" err="1"/>
              <a:t>cuối</a:t>
            </a:r>
            <a:r>
              <a:rPr lang="vi-VN"/>
              <a:t> </a:t>
            </a:r>
            <a:r>
              <a:rPr lang="vi-VN" err="1"/>
              <a:t>cùng</a:t>
            </a:r>
            <a:r>
              <a:rPr lang="vi-VN"/>
              <a:t>, </a:t>
            </a:r>
            <a:r>
              <a:rPr lang="vi-VN" err="1"/>
              <a:t>nó</a:t>
            </a:r>
            <a:r>
              <a:rPr lang="vi-VN"/>
              <a:t> </a:t>
            </a:r>
            <a:r>
              <a:rPr lang="vi-VN" err="1"/>
              <a:t>sẽ</a:t>
            </a:r>
            <a:r>
              <a:rPr lang="vi-VN"/>
              <a:t> </a:t>
            </a:r>
            <a:r>
              <a:rPr lang="vi-VN" err="1"/>
              <a:t>được</a:t>
            </a:r>
            <a:r>
              <a:rPr lang="vi-VN"/>
              <a:t> </a:t>
            </a:r>
            <a:r>
              <a:rPr lang="vi-VN" err="1"/>
              <a:t>upsampling</a:t>
            </a:r>
            <a:r>
              <a:rPr lang="vi-VN"/>
              <a:t> </a:t>
            </a:r>
            <a:r>
              <a:rPr lang="vi-VN" err="1"/>
              <a:t>lên</a:t>
            </a:r>
            <a:r>
              <a:rPr lang="vi-VN"/>
              <a:t> 2 </a:t>
            </a:r>
            <a:r>
              <a:rPr lang="vi-VN" err="1"/>
              <a:t>lần</a:t>
            </a:r>
            <a:r>
              <a:rPr lang="vi-VN"/>
              <a:t>, </a:t>
            </a:r>
            <a:r>
              <a:rPr lang="vi-VN" err="1"/>
              <a:t>sau</a:t>
            </a:r>
            <a:r>
              <a:rPr lang="vi-VN"/>
              <a:t> </a:t>
            </a:r>
            <a:r>
              <a:rPr lang="vi-VN" err="1"/>
              <a:t>đó</a:t>
            </a:r>
            <a:r>
              <a:rPr lang="vi-VN"/>
              <a:t> </a:t>
            </a:r>
            <a:r>
              <a:rPr lang="vi-VN" err="1"/>
              <a:t>thì</a:t>
            </a:r>
            <a:r>
              <a:rPr lang="vi-VN"/>
              <a:t> </a:t>
            </a:r>
            <a:r>
              <a:rPr lang="vi-VN" err="1"/>
              <a:t>từ</a:t>
            </a:r>
            <a:r>
              <a:rPr lang="vi-VN"/>
              <a:t> </a:t>
            </a:r>
            <a:r>
              <a:rPr lang="vi-VN" err="1"/>
              <a:t>cái</a:t>
            </a:r>
            <a:r>
              <a:rPr lang="vi-VN"/>
              <a:t> </a:t>
            </a:r>
            <a:r>
              <a:rPr lang="vi-VN" err="1"/>
              <a:t>feauture</a:t>
            </a:r>
            <a:r>
              <a:rPr lang="vi-VN"/>
              <a:t> map ở </a:t>
            </a:r>
            <a:r>
              <a:rPr lang="vi-VN" err="1"/>
              <a:t>mức</a:t>
            </a:r>
            <a:r>
              <a:rPr lang="vi-VN"/>
              <a:t> </a:t>
            </a:r>
            <a:r>
              <a:rPr lang="vi-VN" err="1"/>
              <a:t>giữa</a:t>
            </a:r>
            <a:r>
              <a:rPr lang="vi-VN"/>
              <a:t> </a:t>
            </a:r>
            <a:r>
              <a:rPr lang="vi-VN" err="1"/>
              <a:t>này</a:t>
            </a:r>
            <a:r>
              <a:rPr lang="vi-VN"/>
              <a:t>, </a:t>
            </a:r>
            <a:r>
              <a:rPr lang="vi-VN" err="1"/>
              <a:t>nó</a:t>
            </a:r>
            <a:r>
              <a:rPr lang="vi-VN"/>
              <a:t> </a:t>
            </a:r>
            <a:r>
              <a:rPr lang="vi-VN" err="1"/>
              <a:t>sẽ</a:t>
            </a:r>
            <a:r>
              <a:rPr lang="vi-VN"/>
              <a:t> </a:t>
            </a:r>
            <a:r>
              <a:rPr lang="vi-VN" err="1"/>
              <a:t>chạy</a:t>
            </a:r>
            <a:r>
              <a:rPr lang="vi-VN"/>
              <a:t> qua 1x1 convolutional </a:t>
            </a:r>
            <a:r>
              <a:rPr lang="vi-VN" err="1"/>
              <a:t>để</a:t>
            </a:r>
            <a:r>
              <a:rPr lang="vi-VN"/>
              <a:t> </a:t>
            </a:r>
            <a:r>
              <a:rPr lang="vi-VN" err="1"/>
              <a:t>mà</a:t>
            </a:r>
            <a:r>
              <a:rPr lang="vi-VN"/>
              <a:t> </a:t>
            </a:r>
            <a:r>
              <a:rPr lang="vi-VN" err="1"/>
              <a:t>giữ</a:t>
            </a:r>
            <a:r>
              <a:rPr lang="vi-VN"/>
              <a:t> </a:t>
            </a:r>
            <a:r>
              <a:rPr lang="vi-VN" err="1"/>
              <a:t>được</a:t>
            </a:r>
            <a:r>
              <a:rPr lang="vi-VN"/>
              <a:t> </a:t>
            </a:r>
            <a:r>
              <a:rPr lang="vi-VN" err="1"/>
              <a:t>cái</a:t>
            </a:r>
            <a:r>
              <a:rPr lang="vi-VN"/>
              <a:t> </a:t>
            </a:r>
            <a:r>
              <a:rPr lang="vi-VN" err="1"/>
              <a:t>tỉ</a:t>
            </a:r>
            <a:r>
              <a:rPr lang="vi-VN"/>
              <a:t> </a:t>
            </a:r>
            <a:r>
              <a:rPr lang="vi-VN" err="1"/>
              <a:t>lệ</a:t>
            </a:r>
            <a:r>
              <a:rPr lang="vi-VN"/>
              <a:t> </a:t>
            </a:r>
            <a:r>
              <a:rPr lang="vi-VN" err="1"/>
              <a:t>độ</a:t>
            </a:r>
            <a:r>
              <a:rPr lang="vi-VN"/>
              <a:t> </a:t>
            </a:r>
            <a:r>
              <a:rPr lang="vi-VN" err="1"/>
              <a:t>phẩn</a:t>
            </a:r>
            <a:r>
              <a:rPr lang="vi-VN"/>
              <a:t> </a:t>
            </a:r>
            <a:r>
              <a:rPr lang="vi-VN" err="1"/>
              <a:t>giải</a:t>
            </a:r>
            <a:r>
              <a:rPr lang="vi-VN"/>
              <a:t>  (</a:t>
            </a:r>
            <a:r>
              <a:rPr lang="vi-VN" err="1"/>
              <a:t>spatio</a:t>
            </a:r>
            <a:r>
              <a:rPr lang="vi-VN"/>
              <a:t> resolution), </a:t>
            </a:r>
            <a:r>
              <a:rPr lang="vi-VN" err="1"/>
              <a:t>kết</a:t>
            </a:r>
            <a:r>
              <a:rPr lang="vi-VN"/>
              <a:t> </a:t>
            </a:r>
            <a:r>
              <a:rPr lang="vi-VN" err="1"/>
              <a:t>hợp</a:t>
            </a:r>
            <a:r>
              <a:rPr lang="vi-VN"/>
              <a:t> </a:t>
            </a:r>
            <a:r>
              <a:rPr lang="vi-VN" err="1"/>
              <a:t>lại</a:t>
            </a:r>
            <a:r>
              <a:rPr lang="vi-VN"/>
              <a:t> </a:t>
            </a:r>
            <a:r>
              <a:rPr lang="vi-VN" err="1"/>
              <a:t>với</a:t>
            </a:r>
            <a:r>
              <a:rPr lang="vi-VN"/>
              <a:t> </a:t>
            </a:r>
            <a:r>
              <a:rPr lang="vi-VN" err="1"/>
              <a:t>nhau</a:t>
            </a:r>
            <a:r>
              <a:rPr lang="vi-VN"/>
              <a:t> </a:t>
            </a:r>
            <a:r>
              <a:rPr lang="vi-VN" err="1"/>
              <a:t>và</a:t>
            </a:r>
            <a:r>
              <a:rPr lang="vi-VN"/>
              <a:t> </a:t>
            </a:r>
            <a:r>
              <a:rPr lang="vi-VN" err="1"/>
              <a:t>tạo</a:t>
            </a:r>
            <a:r>
              <a:rPr lang="vi-VN"/>
              <a:t> </a:t>
            </a:r>
            <a:r>
              <a:rPr lang="vi-VN" err="1"/>
              <a:t>ra</a:t>
            </a:r>
            <a:r>
              <a:rPr lang="vi-VN"/>
              <a:t> 1 feature map </a:t>
            </a:r>
            <a:r>
              <a:rPr lang="vi-VN" err="1"/>
              <a:t>khác</a:t>
            </a:r>
            <a:r>
              <a:rPr lang="vi-V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12085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+ </a:t>
            </a:r>
            <a:r>
              <a:rPr lang="en-US" err="1"/>
              <a:t>Vậy</a:t>
            </a:r>
            <a:r>
              <a:rPr lang="en-US"/>
              <a:t> </a:t>
            </a:r>
            <a:r>
              <a:rPr lang="en-US" err="1"/>
              <a:t>điểm</a:t>
            </a:r>
            <a:r>
              <a:rPr lang="en-US"/>
              <a:t> hay ở đây là gì?</a:t>
            </a:r>
            <a:endParaRPr lang="vi-VN"/>
          </a:p>
          <a:p>
            <a:pPr>
              <a:buNone/>
            </a:pPr>
            <a:r>
              <a:rPr lang="vi-VN"/>
              <a:t>    . </a:t>
            </a:r>
            <a:r>
              <a:rPr lang="vi-VN" err="1"/>
              <a:t>Bởi</a:t>
            </a:r>
            <a:r>
              <a:rPr lang="vi-VN"/>
              <a:t> </a:t>
            </a:r>
            <a:r>
              <a:rPr lang="vi-VN" err="1"/>
              <a:t>vì</a:t>
            </a:r>
            <a:r>
              <a:rPr lang="vi-VN"/>
              <a:t> ở low resolution (</a:t>
            </a:r>
            <a:r>
              <a:rPr lang="vi-VN" err="1"/>
              <a:t>tức</a:t>
            </a:r>
            <a:r>
              <a:rPr lang="vi-VN"/>
              <a:t> </a:t>
            </a:r>
            <a:r>
              <a:rPr lang="vi-VN" err="1"/>
              <a:t>là</a:t>
            </a:r>
            <a:r>
              <a:rPr lang="vi-VN"/>
              <a:t> feature map </a:t>
            </a:r>
            <a:r>
              <a:rPr lang="vi-VN" err="1"/>
              <a:t>nó</a:t>
            </a:r>
            <a:r>
              <a:rPr lang="vi-VN"/>
              <a:t> </a:t>
            </a:r>
            <a:r>
              <a:rPr lang="vi-VN" err="1"/>
              <a:t>bé</a:t>
            </a:r>
            <a:r>
              <a:rPr lang="vi-VN"/>
              <a:t>) </a:t>
            </a:r>
            <a:r>
              <a:rPr lang="vi-VN" err="1"/>
              <a:t>thì</a:t>
            </a:r>
            <a:r>
              <a:rPr lang="vi-VN"/>
              <a:t> </a:t>
            </a:r>
            <a:r>
              <a:rPr lang="vi-VN" err="1"/>
              <a:t>nó</a:t>
            </a:r>
            <a:r>
              <a:rPr lang="vi-VN"/>
              <a:t> </a:t>
            </a:r>
            <a:r>
              <a:rPr lang="vi-VN" err="1"/>
              <a:t>giữ</a:t>
            </a:r>
            <a:r>
              <a:rPr lang="vi-VN"/>
              <a:t> </a:t>
            </a:r>
            <a:r>
              <a:rPr lang="vi-VN" err="1"/>
              <a:t>được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strong features - </a:t>
            </a:r>
            <a:r>
              <a:rPr lang="vi-VN" err="1"/>
              <a:t>các</a:t>
            </a:r>
            <a:r>
              <a:rPr lang="vi-VN"/>
              <a:t> features </a:t>
            </a:r>
            <a:r>
              <a:rPr lang="vi-VN" err="1"/>
              <a:t>nó</a:t>
            </a:r>
            <a:r>
              <a:rPr lang="vi-VN"/>
              <a:t> </a:t>
            </a:r>
            <a:r>
              <a:rPr lang="vi-VN" err="1"/>
              <a:t>thể</a:t>
            </a:r>
            <a:r>
              <a:rPr lang="vi-VN"/>
              <a:t> </a:t>
            </a:r>
            <a:r>
              <a:rPr lang="vi-VN" err="1"/>
              <a:t>hiện</a:t>
            </a:r>
            <a:r>
              <a:rPr lang="vi-VN"/>
              <a:t> </a:t>
            </a:r>
            <a:r>
              <a:rPr lang="vi-VN" err="1"/>
              <a:t>lên</a:t>
            </a:r>
            <a:r>
              <a:rPr lang="vi-VN"/>
              <a:t> </a:t>
            </a:r>
            <a:r>
              <a:rPr lang="vi-VN" err="1"/>
              <a:t>rất</a:t>
            </a:r>
            <a:r>
              <a:rPr lang="vi-VN"/>
              <a:t> </a:t>
            </a:r>
            <a:r>
              <a:rPr lang="vi-VN" err="1"/>
              <a:t>là</a:t>
            </a:r>
            <a:r>
              <a:rPr lang="vi-VN"/>
              <a:t> </a:t>
            </a:r>
            <a:r>
              <a:rPr lang="vi-VN" err="1"/>
              <a:t>rõ</a:t>
            </a:r>
            <a:r>
              <a:rPr lang="vi-VN"/>
              <a:t>, </a:t>
            </a:r>
            <a:r>
              <a:rPr lang="vi-VN" err="1"/>
              <a:t>vì</a:t>
            </a:r>
            <a:r>
              <a:rPr lang="vi-VN"/>
              <a:t> </a:t>
            </a:r>
            <a:r>
              <a:rPr lang="vi-VN" err="1"/>
              <a:t>vậy</a:t>
            </a:r>
            <a:r>
              <a:rPr lang="vi-VN"/>
              <a:t> detect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vật</a:t>
            </a:r>
            <a:r>
              <a:rPr lang="vi-VN"/>
              <a:t> </a:t>
            </a:r>
            <a:r>
              <a:rPr lang="vi-VN" err="1"/>
              <a:t>thể</a:t>
            </a:r>
            <a:r>
              <a:rPr lang="vi-VN"/>
              <a:t> to </a:t>
            </a:r>
            <a:r>
              <a:rPr lang="vi-VN" err="1"/>
              <a:t>sẽ</a:t>
            </a:r>
            <a:r>
              <a:rPr lang="vi-VN"/>
              <a:t> </a:t>
            </a:r>
            <a:r>
              <a:rPr lang="vi-VN" err="1"/>
              <a:t>dễ</a:t>
            </a:r>
            <a:r>
              <a:rPr lang="vi-VN"/>
              <a:t>.</a:t>
            </a:r>
          </a:p>
          <a:p>
            <a:pPr>
              <a:buNone/>
            </a:pPr>
            <a:r>
              <a:rPr lang="vi-VN"/>
              <a:t>    . </a:t>
            </a:r>
            <a:r>
              <a:rPr lang="vi-VN" err="1"/>
              <a:t>Nhưng</a:t>
            </a:r>
            <a:r>
              <a:rPr lang="vi-VN"/>
              <a:t> </a:t>
            </a:r>
            <a:r>
              <a:rPr lang="vi-VN" err="1"/>
              <a:t>mà</a:t>
            </a:r>
            <a:r>
              <a:rPr lang="vi-VN"/>
              <a:t> </a:t>
            </a:r>
            <a:r>
              <a:rPr lang="vi-VN" err="1"/>
              <a:t>khi</a:t>
            </a:r>
            <a:r>
              <a:rPr lang="vi-VN"/>
              <a:t> ở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mức</a:t>
            </a:r>
            <a:r>
              <a:rPr lang="vi-VN"/>
              <a:t> </a:t>
            </a:r>
            <a:r>
              <a:rPr lang="vi-VN" err="1"/>
              <a:t>độ</a:t>
            </a:r>
            <a:r>
              <a:rPr lang="vi-VN"/>
              <a:t> </a:t>
            </a:r>
            <a:r>
              <a:rPr lang="vi-VN" err="1"/>
              <a:t>mà</a:t>
            </a:r>
            <a:r>
              <a:rPr lang="vi-VN"/>
              <a:t> feature map </a:t>
            </a: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độ</a:t>
            </a:r>
            <a:r>
              <a:rPr lang="vi-VN"/>
              <a:t> </a:t>
            </a:r>
            <a:r>
              <a:rPr lang="vi-VN" err="1"/>
              <a:t>phân</a:t>
            </a:r>
            <a:r>
              <a:rPr lang="vi-VN"/>
              <a:t> </a:t>
            </a:r>
            <a:r>
              <a:rPr lang="vi-VN" err="1"/>
              <a:t>giải</a:t>
            </a:r>
            <a:r>
              <a:rPr lang="vi-VN"/>
              <a:t> </a:t>
            </a:r>
            <a:r>
              <a:rPr lang="vi-VN" err="1"/>
              <a:t>cao</a:t>
            </a:r>
            <a:r>
              <a:rPr lang="vi-VN"/>
              <a:t> </a:t>
            </a:r>
            <a:r>
              <a:rPr lang="vi-VN" err="1"/>
              <a:t>hơn</a:t>
            </a:r>
            <a:r>
              <a:rPr lang="vi-VN"/>
              <a:t>, </a:t>
            </a:r>
            <a:r>
              <a:rPr lang="vi-VN" err="1"/>
              <a:t>thì</a:t>
            </a:r>
            <a:r>
              <a:rPr lang="vi-VN"/>
              <a:t> </a:t>
            </a:r>
            <a:r>
              <a:rPr lang="vi-VN" err="1"/>
              <a:t>nó</a:t>
            </a:r>
            <a:r>
              <a:rPr lang="vi-VN"/>
              <a:t> </a:t>
            </a:r>
            <a:r>
              <a:rPr lang="vi-VN" err="1"/>
              <a:t>vẫn</a:t>
            </a:r>
            <a:r>
              <a:rPr lang="vi-VN"/>
              <a:t> </a:t>
            </a:r>
            <a:r>
              <a:rPr lang="vi-VN" err="1"/>
              <a:t>giữ</a:t>
            </a:r>
            <a:r>
              <a:rPr lang="vi-VN"/>
              <a:t> </a:t>
            </a:r>
            <a:r>
              <a:rPr lang="vi-VN" err="1"/>
              <a:t>được</a:t>
            </a:r>
            <a:endParaRPr lang="vi-VN"/>
          </a:p>
          <a:p>
            <a:pPr>
              <a:buNone/>
            </a:pP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thông</a:t>
            </a:r>
            <a:r>
              <a:rPr lang="vi-VN"/>
              <a:t> tin chi </a:t>
            </a:r>
            <a:r>
              <a:rPr lang="vi-VN" err="1"/>
              <a:t>tiết</a:t>
            </a:r>
            <a:r>
              <a:rPr lang="vi-VN"/>
              <a:t>, </a:t>
            </a:r>
            <a:r>
              <a:rPr lang="vi-VN" err="1"/>
              <a:t>quan</a:t>
            </a:r>
            <a:r>
              <a:rPr lang="vi-VN"/>
              <a:t> </a:t>
            </a:r>
            <a:r>
              <a:rPr lang="vi-VN" err="1"/>
              <a:t>trọng</a:t>
            </a:r>
            <a:r>
              <a:rPr lang="vi-VN"/>
              <a:t> </a:t>
            </a:r>
            <a:r>
              <a:rPr lang="vi-VN" err="1"/>
              <a:t>trong</a:t>
            </a:r>
            <a:r>
              <a:rPr lang="vi-VN"/>
              <a:t> </a:t>
            </a:r>
            <a:r>
              <a:rPr lang="vi-VN" err="1"/>
              <a:t>việc</a:t>
            </a:r>
            <a:r>
              <a:rPr lang="vi-VN"/>
              <a:t> </a:t>
            </a:r>
            <a:r>
              <a:rPr lang="vi-VN" err="1"/>
              <a:t>phát</a:t>
            </a:r>
            <a:r>
              <a:rPr lang="vi-VN"/>
              <a:t> </a:t>
            </a:r>
            <a:r>
              <a:rPr lang="vi-VN" err="1"/>
              <a:t>hiện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đối</a:t>
            </a:r>
            <a:r>
              <a:rPr lang="vi-VN"/>
              <a:t> </a:t>
            </a:r>
            <a:r>
              <a:rPr lang="vi-VN" err="1"/>
              <a:t>tượng</a:t>
            </a:r>
            <a:r>
              <a:rPr lang="vi-VN"/>
              <a:t> </a:t>
            </a:r>
            <a:r>
              <a:rPr lang="vi-VN" err="1"/>
              <a:t>nhỏ</a:t>
            </a:r>
            <a:r>
              <a:rPr lang="vi-VN"/>
              <a:t> </a:t>
            </a:r>
            <a:r>
              <a:rPr lang="vi-VN" err="1"/>
              <a:t>trong</a:t>
            </a:r>
            <a:r>
              <a:rPr lang="vi-VN"/>
              <a:t> </a:t>
            </a:r>
            <a:r>
              <a:rPr lang="vi-VN" err="1"/>
              <a:t>ảnh</a:t>
            </a:r>
            <a:r>
              <a:rPr lang="vi-VN"/>
              <a:t>, </a:t>
            </a:r>
            <a:r>
              <a:rPr lang="vi-VN" err="1"/>
              <a:t>cụ</a:t>
            </a:r>
            <a:r>
              <a:rPr lang="vi-VN"/>
              <a:t> </a:t>
            </a:r>
            <a:r>
              <a:rPr lang="vi-VN" err="1"/>
              <a:t>thể</a:t>
            </a:r>
            <a:r>
              <a:rPr lang="vi-VN"/>
              <a:t> ở </a:t>
            </a:r>
            <a:r>
              <a:rPr lang="vi-VN" err="1"/>
              <a:t>đây</a:t>
            </a:r>
            <a:r>
              <a:rPr lang="vi-VN"/>
              <a:t> </a:t>
            </a:r>
            <a:r>
              <a:rPr lang="vi-VN" err="1"/>
              <a:t>là</a:t>
            </a:r>
            <a:r>
              <a:rPr lang="vi-VN"/>
              <a:t> </a:t>
            </a:r>
            <a:r>
              <a:rPr lang="vi-VN" err="1"/>
              <a:t>lòng</a:t>
            </a:r>
            <a:r>
              <a:rPr lang="vi-VN"/>
              <a:t> </a:t>
            </a:r>
            <a:r>
              <a:rPr lang="vi-VN" err="1"/>
              <a:t>bàn</a:t>
            </a:r>
            <a:r>
              <a:rPr lang="vi-VN"/>
              <a:t> </a:t>
            </a:r>
            <a:r>
              <a:rPr lang="vi-VN" err="1"/>
              <a:t>tay</a:t>
            </a:r>
            <a:r>
              <a:rPr lang="vi-V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2899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*PALM DETECTION</a:t>
            </a:r>
            <a:endParaRPr lang="vi-VN"/>
          </a:p>
          <a:p>
            <a:pPr>
              <a:buNone/>
            </a:pPr>
            <a:r>
              <a:rPr lang="en-US"/>
              <a:t>- </a:t>
            </a:r>
            <a:r>
              <a:rPr lang="en-US" err="1"/>
              <a:t>BlazePalm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kiến</a:t>
            </a:r>
            <a:r>
              <a:rPr lang="en-US"/>
              <a:t> </a:t>
            </a:r>
            <a:r>
              <a:rPr lang="en-US" err="1"/>
              <a:t>trúc</a:t>
            </a:r>
            <a:r>
              <a:rPr lang="en-US"/>
              <a:t> </a:t>
            </a:r>
            <a:r>
              <a:rPr lang="en-US" err="1"/>
              <a:t>mạng</a:t>
            </a:r>
            <a:r>
              <a:rPr lang="en-US"/>
              <a:t> </a:t>
            </a:r>
            <a:r>
              <a:rPr lang="en-US" err="1"/>
              <a:t>tiên</a:t>
            </a:r>
            <a:r>
              <a:rPr lang="en-US"/>
              <a:t> </a:t>
            </a:r>
            <a:r>
              <a:rPr lang="en-US" err="1"/>
              <a:t>tiến</a:t>
            </a:r>
            <a:r>
              <a:rPr lang="en-US"/>
              <a:t> </a:t>
            </a:r>
            <a:r>
              <a:rPr lang="en-US" err="1"/>
              <a:t>hơn</a:t>
            </a:r>
            <a:r>
              <a:rPr lang="en-US"/>
              <a:t> 1 </a:t>
            </a:r>
            <a:r>
              <a:rPr lang="en-US" err="1"/>
              <a:t>chút</a:t>
            </a:r>
            <a:r>
              <a:rPr lang="en-US"/>
              <a:t> ở </a:t>
            </a:r>
            <a:r>
              <a:rPr lang="en-US" err="1"/>
              <a:t>chỗ</a:t>
            </a:r>
            <a:r>
              <a:rPr lang="en-US"/>
              <a:t> 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đoán</a:t>
            </a:r>
            <a:r>
              <a:rPr lang="en-US"/>
              <a:t> </a:t>
            </a:r>
            <a:r>
              <a:rPr lang="en-US" err="1"/>
              <a:t>vị</a:t>
            </a:r>
            <a:r>
              <a:rPr lang="en-US"/>
              <a:t> </a:t>
            </a:r>
            <a:r>
              <a:rPr lang="en-US" err="1"/>
              <a:t>trí</a:t>
            </a:r>
            <a:r>
              <a:rPr lang="en-US"/>
              <a:t> ở feature map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thấp</a:t>
            </a:r>
          </a:p>
          <a:p>
            <a:pPr>
              <a:buNone/>
            </a:pPr>
            <a:r>
              <a:rPr lang="en-US" err="1"/>
              <a:t>nhất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mạng</a:t>
            </a:r>
            <a:r>
              <a:rPr lang="en-US"/>
              <a:t> - </a:t>
            </a:r>
            <a:r>
              <a:rPr lang="en-US" err="1"/>
              <a:t>nơi</a:t>
            </a:r>
            <a:r>
              <a:rPr lang="en-US"/>
              <a:t> </a:t>
            </a:r>
            <a:r>
              <a:rPr lang="en-US" err="1"/>
              <a:t>chúng</a:t>
            </a:r>
            <a:r>
              <a:rPr lang="en-US"/>
              <a:t> ta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hầu</a:t>
            </a:r>
            <a:r>
              <a:rPr lang="en-US"/>
              <a:t> </a:t>
            </a:r>
            <a:r>
              <a:rPr lang="en-US" err="1"/>
              <a:t>hết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ngữ</a:t>
            </a:r>
            <a:r>
              <a:rPr lang="en-US"/>
              <a:t> </a:t>
            </a:r>
            <a:r>
              <a:rPr lang="en-US" err="1"/>
              <a:t>nghĩa</a:t>
            </a:r>
            <a:r>
              <a:rPr lang="en-US"/>
              <a:t> (semantic information), </a:t>
            </a:r>
            <a:r>
              <a:rPr lang="en-US" err="1"/>
              <a:t>chúng</a:t>
            </a:r>
            <a:r>
              <a:rPr lang="en-US"/>
              <a:t> ta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endParaRPr lang="en-US"/>
          </a:p>
          <a:p>
            <a:pPr>
              <a:buNone/>
            </a:pP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 </a:t>
            </a:r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cận</a:t>
            </a:r>
            <a:r>
              <a:rPr lang="en-US"/>
              <a:t> Feature Pyramid Network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upsample</a:t>
            </a:r>
            <a:r>
              <a:rPr lang="en-US"/>
              <a:t> layer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xác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</a:t>
            </a:r>
            <a:r>
              <a:rPr lang="en-US" err="1"/>
              <a:t>vị</a:t>
            </a:r>
            <a:r>
              <a:rPr lang="en-US"/>
              <a:t> </a:t>
            </a:r>
            <a:r>
              <a:rPr lang="en-US" err="1"/>
              <a:t>trí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lòng</a:t>
            </a:r>
            <a:r>
              <a:rPr lang="en-US"/>
              <a:t> </a:t>
            </a:r>
            <a:r>
              <a:rPr lang="en-US" err="1"/>
              <a:t>bàn</a:t>
            </a:r>
            <a:endParaRPr lang="en-US"/>
          </a:p>
          <a:p>
            <a:pPr>
              <a:buNone/>
            </a:pPr>
            <a:r>
              <a:rPr lang="en-US" err="1"/>
              <a:t>tay</a:t>
            </a:r>
            <a:r>
              <a:rPr lang="en-US"/>
              <a:t>.</a:t>
            </a:r>
          </a:p>
          <a:p>
            <a:pPr>
              <a:buNone/>
            </a:pPr>
            <a:r>
              <a:rPr lang="en-US"/>
              <a:t>-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bởi</a:t>
            </a:r>
            <a:r>
              <a:rPr lang="en-US"/>
              <a:t>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lòng</a:t>
            </a:r>
            <a:r>
              <a:rPr lang="en-US"/>
              <a:t> </a:t>
            </a:r>
            <a:r>
              <a:rPr lang="en-US" err="1"/>
              <a:t>bàn</a:t>
            </a:r>
            <a:r>
              <a:rPr lang="en-US"/>
              <a:t> </a:t>
            </a:r>
            <a:r>
              <a:rPr lang="en-US" err="1"/>
              <a:t>tay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xu </a:t>
            </a:r>
            <a:r>
              <a:rPr lang="en-US" err="1"/>
              <a:t>hướng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nhỏ</a:t>
            </a:r>
            <a:r>
              <a:rPr lang="en-US"/>
              <a:t>, </a:t>
            </a:r>
            <a:r>
              <a:rPr lang="en-US" err="1"/>
              <a:t>dẫn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mất</a:t>
            </a:r>
            <a:r>
              <a:rPr lang="en-US"/>
              <a:t> </a:t>
            </a:r>
            <a:r>
              <a:rPr lang="en-US" err="1"/>
              <a:t>cân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lớn</a:t>
            </a:r>
            <a:r>
              <a:rPr lang="en-US"/>
              <a:t> </a:t>
            </a:r>
            <a:r>
              <a:rPr lang="en-US" err="1"/>
              <a:t>giữa</a:t>
            </a:r>
            <a:r>
              <a:rPr lang="en-US"/>
              <a:t> </a:t>
            </a:r>
            <a:r>
              <a:rPr lang="en-US" err="1"/>
              <a:t>tiền</a:t>
            </a:r>
          </a:p>
          <a:p>
            <a:pPr>
              <a:buNone/>
            </a:pPr>
            <a:r>
              <a:rPr lang="en-US" err="1"/>
              <a:t>cảnh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cảnh</a:t>
            </a:r>
            <a:r>
              <a:rPr lang="en-US"/>
              <a:t>.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vậy</a:t>
            </a:r>
            <a:r>
              <a:rPr lang="en-US"/>
              <a:t>, </a:t>
            </a:r>
            <a:r>
              <a:rPr lang="en-US" err="1"/>
              <a:t>chúng</a:t>
            </a:r>
            <a:r>
              <a:rPr lang="en-US"/>
              <a:t> ta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Focal Loss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RetinaNet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quyết</a:t>
            </a:r>
            <a:r>
              <a:rPr lang="en-US"/>
              <a:t> </a:t>
            </a:r>
            <a:r>
              <a:rPr lang="en-US" err="1"/>
              <a:t>vấn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.</a:t>
            </a:r>
          </a:p>
          <a:p>
            <a:pPr>
              <a:buNone/>
            </a:pPr>
            <a:r>
              <a:rPr lang="en-US"/>
              <a:t>Khi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nhau</a:t>
            </a:r>
            <a:r>
              <a:rPr lang="en-US"/>
              <a:t>, ta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slide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chính</a:t>
            </a:r>
          </a:p>
          <a:p>
            <a:pPr>
              <a:buNone/>
            </a:pPr>
            <a:r>
              <a:rPr lang="en-US" err="1"/>
              <a:t>xác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cải</a:t>
            </a:r>
            <a:r>
              <a:rPr lang="en-US"/>
              <a:t> </a:t>
            </a:r>
            <a:r>
              <a:rPr lang="en-US" err="1"/>
              <a:t>thiện</a:t>
            </a:r>
            <a:r>
              <a:rPr lang="en-US"/>
              <a:t> </a:t>
            </a:r>
            <a:r>
              <a:rPr lang="en-US" err="1"/>
              <a:t>đáng</a:t>
            </a:r>
            <a:r>
              <a:rPr lang="en-US"/>
              <a:t> </a:t>
            </a:r>
            <a:r>
              <a:rPr lang="en-US" err="1"/>
              <a:t>kể</a:t>
            </a:r>
            <a:r>
              <a:rPr lang="en-US"/>
              <a:t>.</a:t>
            </a:r>
            <a:endParaRPr lang="vi-VN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44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425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777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419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53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196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hamdinhkhanh.github.io/2019/10/05/SSDModelObjectDetection.html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pdf/1704.07809" TargetMode="External"/><Relationship Id="rId4" Type="http://schemas.openxmlformats.org/officeDocument/2006/relationships/hyperlink" Target="https://phamdinhkhanh.github.io/2020/08/23/FocalLoss.html#41-t%C3%A1c-%C4%91%E1%BB%99ng-t%E1%BB%9Bi-%C4%91%E1%BA%A1o-h%C3%A0m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 descr="Ảnh có chứa màu trắng, đen và trắng, thiết kế, tác phẩm nghệ thuật&#10;&#10;Mô tả được tạo tự động">
            <a:extLst>
              <a:ext uri="{FF2B5EF4-FFF2-40B4-BE49-F238E27FC236}">
                <a16:creationId xmlns:a16="http://schemas.microsoft.com/office/drawing/2014/main" id="{AB493095-C19E-9455-0F60-DB3AD6C17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58F29916-1F2D-A667-1E8E-9FAD87BC7098}"/>
              </a:ext>
            </a:extLst>
          </p:cNvPr>
          <p:cNvSpPr/>
          <p:nvPr/>
        </p:nvSpPr>
        <p:spPr>
          <a:xfrm>
            <a:off x="0" y="2788729"/>
            <a:ext cx="9144000" cy="236312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71272" y="1843683"/>
            <a:ext cx="8601456" cy="936688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b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</a:rPr>
              <a:t>Final Project:</a:t>
            </a:r>
            <a:br>
              <a:rPr lang="en-US" sz="2400" b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n-US" sz="2400" b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</a:rPr>
              <a:t>Virtual Mouse Using Hand Landmark Detection</a:t>
            </a: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07697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1"/>
                </a:solidFill>
              </a:rPr>
              <a:t>Truong Huu Tho – 21521479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1"/>
                </a:solidFill>
              </a:rPr>
              <a:t>Dinh Hoang Tam Binh - 21521873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" name="Google Shape;162;p38">
            <a:extLst>
              <a:ext uri="{FF2B5EF4-FFF2-40B4-BE49-F238E27FC236}">
                <a16:creationId xmlns:a16="http://schemas.microsoft.com/office/drawing/2014/main" id="{62A57A70-6210-BE33-CADA-D221795AE31D}"/>
              </a:ext>
            </a:extLst>
          </p:cNvPr>
          <p:cNvSpPr txBox="1">
            <a:spLocks/>
          </p:cNvSpPr>
          <p:nvPr/>
        </p:nvSpPr>
        <p:spPr>
          <a:xfrm>
            <a:off x="615696" y="2718782"/>
            <a:ext cx="7912608" cy="46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>
                <a:solidFill>
                  <a:schemeClr val="bg1"/>
                </a:solidFill>
              </a:rPr>
              <a:t>CS331 – Advanced Computer Vision</a:t>
            </a:r>
          </a:p>
        </p:txBody>
      </p:sp>
      <p:sp>
        <p:nvSpPr>
          <p:cNvPr id="8" name="Google Shape;163;p38">
            <a:extLst>
              <a:ext uri="{FF2B5EF4-FFF2-40B4-BE49-F238E27FC236}">
                <a16:creationId xmlns:a16="http://schemas.microsoft.com/office/drawing/2014/main" id="{A972AF85-DC16-2864-E69F-E9ECD6602AD6}"/>
              </a:ext>
            </a:extLst>
          </p:cNvPr>
          <p:cNvSpPr txBox="1">
            <a:spLocks/>
          </p:cNvSpPr>
          <p:nvPr/>
        </p:nvSpPr>
        <p:spPr>
          <a:xfrm>
            <a:off x="2044200" y="4794776"/>
            <a:ext cx="5055600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000">
                <a:solidFill>
                  <a:schemeClr val="bg1"/>
                </a:solidFill>
              </a:rPr>
              <a:t>June 20, 2024</a:t>
            </a:r>
          </a:p>
        </p:txBody>
      </p:sp>
      <p:pic>
        <p:nvPicPr>
          <p:cNvPr id="1026" name="Picture 2" descr="Mở ảnh">
            <a:extLst>
              <a:ext uri="{FF2B5EF4-FFF2-40B4-BE49-F238E27FC236}">
                <a16:creationId xmlns:a16="http://schemas.microsoft.com/office/drawing/2014/main" id="{5936392B-04BD-2F42-9297-DF674DF6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59" b="97320" l="2500" r="98417">
                        <a14:foregroundMark x1="34083" y1="58866" x2="34083" y2="58866"/>
                        <a14:foregroundMark x1="44250" y1="48969" x2="44250" y2="48969"/>
                        <a14:foregroundMark x1="52333" y1="40309" x2="52333" y2="40309"/>
                        <a14:foregroundMark x1="54500" y1="60928" x2="54500" y2="60928"/>
                        <a14:foregroundMark x1="59833" y1="54227" x2="59833" y2="54227"/>
                        <a14:foregroundMark x1="65750" y1="56289" x2="65750" y2="56289"/>
                        <a14:foregroundMark x1="25500" y1="54227" x2="25500" y2="54227"/>
                        <a14:foregroundMark x1="30917" y1="54227" x2="30917" y2="54227"/>
                        <a14:foregroundMark x1="34667" y1="40309" x2="34667" y2="40309"/>
                        <a14:foregroundMark x1="35750" y1="25773" x2="35750" y2="25773"/>
                        <a14:foregroundMark x1="86083" y1="9175" x2="86083" y2="9175"/>
                        <a14:foregroundMark x1="84500" y1="9175" x2="84500" y2="9175"/>
                        <a14:foregroundMark x1="81750" y1="7216" x2="81750" y2="7216"/>
                        <a14:foregroundMark x1="95167" y1="15876" x2="95167" y2="15876"/>
                        <a14:foregroundMark x1="83917" y1="1959" x2="83917" y2="1959"/>
                        <a14:foregroundMark x1="6750" y1="67526" x2="6750" y2="67526"/>
                        <a14:foregroundMark x1="9417" y1="97320" x2="9417" y2="97320"/>
                        <a14:foregroundMark x1="2500" y1="81443" x2="2500" y2="81443"/>
                        <a14:foregroundMark x1="23417" y1="15876" x2="23417" y2="15876"/>
                        <a14:foregroundMark x1="19667" y1="25773" x2="19667" y2="25773"/>
                        <a14:foregroundMark x1="24417" y1="25155" x2="24417" y2="25155"/>
                        <a14:foregroundMark x1="98417" y1="23814" x2="98417" y2="23814"/>
                        <a14:foregroundMark x1="92500" y1="47629" x2="92500" y2="4762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31" y="133320"/>
            <a:ext cx="469866" cy="37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3;p38">
            <a:extLst>
              <a:ext uri="{FF2B5EF4-FFF2-40B4-BE49-F238E27FC236}">
                <a16:creationId xmlns:a16="http://schemas.microsoft.com/office/drawing/2014/main" id="{D54A1C38-737E-CBB6-0AE4-C0315B1F6CAC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3" name="Google Shape;214;p44">
            <a:extLst>
              <a:ext uri="{FF2B5EF4-FFF2-40B4-BE49-F238E27FC236}">
                <a16:creationId xmlns:a16="http://schemas.microsoft.com/office/drawing/2014/main" id="{A4B03381-5FF8-187C-AE8B-DD71518E48A7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36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chemeClr val="accent6"/>
                </a:solidFill>
              </a:rPr>
              <a:t>2.2 MP Hand Model </a:t>
            </a:r>
          </a:p>
        </p:txBody>
      </p:sp>
      <p:sp>
        <p:nvSpPr>
          <p:cNvPr id="6" name="Google Shape;163;p38">
            <a:extLst>
              <a:ext uri="{FF2B5EF4-FFF2-40B4-BE49-F238E27FC236}">
                <a16:creationId xmlns:a16="http://schemas.microsoft.com/office/drawing/2014/main" id="{9E88B68A-7815-99CD-EC38-40F0621826AA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10</a:t>
            </a:r>
          </a:p>
        </p:txBody>
      </p:sp>
      <p:sp>
        <p:nvSpPr>
          <p:cNvPr id="4" name="Rectangle 38">
            <a:extLst>
              <a:ext uri="{FF2B5EF4-FFF2-40B4-BE49-F238E27FC236}">
                <a16:creationId xmlns:a16="http://schemas.microsoft.com/office/drawing/2014/main" id="{655FC34A-F748-0D34-813C-A40F8DED89A1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ình chữ nhật 3">
            <a:extLst>
              <a:ext uri="{FF2B5EF4-FFF2-40B4-BE49-F238E27FC236}">
                <a16:creationId xmlns:a16="http://schemas.microsoft.com/office/drawing/2014/main" id="{DA798E34-C9B9-7908-8021-54184AC7B08C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D1029588-C688-2175-8F33-AA7379E1C828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8" name="Nhóm 7">
            <a:extLst>
              <a:ext uri="{FF2B5EF4-FFF2-40B4-BE49-F238E27FC236}">
                <a16:creationId xmlns:a16="http://schemas.microsoft.com/office/drawing/2014/main" id="{D35D8167-3300-D389-3CBD-368047B476AF}"/>
              </a:ext>
            </a:extLst>
          </p:cNvPr>
          <p:cNvGrpSpPr/>
          <p:nvPr/>
        </p:nvGrpSpPr>
        <p:grpSpPr>
          <a:xfrm>
            <a:off x="1650391" y="1123381"/>
            <a:ext cx="6305799" cy="3574649"/>
            <a:chOff x="1533837" y="1053696"/>
            <a:chExt cx="6305799" cy="3574649"/>
          </a:xfrm>
        </p:grpSpPr>
        <p:sp>
          <p:nvSpPr>
            <p:cNvPr id="129" name="Google Shape;214;p44">
              <a:extLst>
                <a:ext uri="{FF2B5EF4-FFF2-40B4-BE49-F238E27FC236}">
                  <a16:creationId xmlns:a16="http://schemas.microsoft.com/office/drawing/2014/main" id="{087D476C-A8B7-F5F8-772E-A456BEEE3B84}"/>
                </a:ext>
              </a:extLst>
            </p:cNvPr>
            <p:cNvSpPr txBox="1">
              <a:spLocks/>
            </p:cNvSpPr>
            <p:nvPr/>
          </p:nvSpPr>
          <p:spPr>
            <a:xfrm>
              <a:off x="1574630" y="3926354"/>
              <a:ext cx="2104811" cy="4322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 ExtraBold"/>
                <a:buNone/>
                <a:defRPr sz="3000" b="1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US" sz="1800">
                  <a:solidFill>
                    <a:schemeClr val="accent6"/>
                  </a:solidFill>
                </a:rPr>
                <a:t>Palm detector</a:t>
              </a:r>
            </a:p>
          </p:txBody>
        </p:sp>
        <p:sp>
          <p:nvSpPr>
            <p:cNvPr id="5" name="Google Shape;214;p44">
              <a:extLst>
                <a:ext uri="{FF2B5EF4-FFF2-40B4-BE49-F238E27FC236}">
                  <a16:creationId xmlns:a16="http://schemas.microsoft.com/office/drawing/2014/main" id="{9EE04F25-25A4-57EC-9E00-CD092560B527}"/>
                </a:ext>
              </a:extLst>
            </p:cNvPr>
            <p:cNvSpPr txBox="1">
              <a:spLocks/>
            </p:cNvSpPr>
            <p:nvPr/>
          </p:nvSpPr>
          <p:spPr>
            <a:xfrm>
              <a:off x="4572000" y="3933484"/>
              <a:ext cx="3267636" cy="694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 ExtraBold"/>
                <a:buNone/>
                <a:defRPr sz="3000" b="1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US" sz="1800">
                  <a:solidFill>
                    <a:schemeClr val="accent6"/>
                  </a:solidFill>
                </a:rPr>
                <a:t>Hand landmarks </a:t>
              </a:r>
            </a:p>
          </p:txBody>
        </p:sp>
        <p:pic>
          <p:nvPicPr>
            <p:cNvPr id="3078" name="Picture 6" descr="Hand Keypoint Detection using Deep Learning and OpenCV | LearnOpenCV">
              <a:extLst>
                <a:ext uri="{FF2B5EF4-FFF2-40B4-BE49-F238E27FC236}">
                  <a16:creationId xmlns:a16="http://schemas.microsoft.com/office/drawing/2014/main" id="{B29CE4D9-9C34-A648-7A53-E1F4ACE10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0587" y="1053696"/>
              <a:ext cx="2186399" cy="29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Hình ảnh 1">
              <a:extLst>
                <a:ext uri="{FF2B5EF4-FFF2-40B4-BE49-F238E27FC236}">
                  <a16:creationId xmlns:a16="http://schemas.microsoft.com/office/drawing/2014/main" id="{E7430024-6EA6-8EEC-6DA5-F5726B6D2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33837" y="1053697"/>
              <a:ext cx="2186399" cy="2915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166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3;p38">
            <a:extLst>
              <a:ext uri="{FF2B5EF4-FFF2-40B4-BE49-F238E27FC236}">
                <a16:creationId xmlns:a16="http://schemas.microsoft.com/office/drawing/2014/main" id="{D54A1C38-737E-CBB6-0AE4-C0315B1F6CAC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A729A887-9C76-D8A5-1953-8B771D6820C6}"/>
              </a:ext>
            </a:extLst>
          </p:cNvPr>
          <p:cNvSpPr/>
          <p:nvPr/>
        </p:nvSpPr>
        <p:spPr>
          <a:xfrm>
            <a:off x="4332954" y="1519610"/>
            <a:ext cx="942728" cy="4617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accent6"/>
                </a:solidFill>
                <a:latin typeface="Montserrat" pitchFamily="2" charset="0"/>
              </a:rPr>
              <a:t>Frame #1</a:t>
            </a: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38D1A75C-6D99-8CA9-1B9B-DE3B5BB0909E}"/>
              </a:ext>
            </a:extLst>
          </p:cNvPr>
          <p:cNvSpPr/>
          <p:nvPr/>
        </p:nvSpPr>
        <p:spPr>
          <a:xfrm>
            <a:off x="4332952" y="2254698"/>
            <a:ext cx="942730" cy="4626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accent6"/>
                </a:solidFill>
                <a:latin typeface="Montserrat" pitchFamily="2" charset="0"/>
              </a:rPr>
              <a:t>Frame #2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CC7C3BA1-6F64-097C-6D33-DB3190A2DC6A}"/>
              </a:ext>
            </a:extLst>
          </p:cNvPr>
          <p:cNvSpPr/>
          <p:nvPr/>
        </p:nvSpPr>
        <p:spPr>
          <a:xfrm>
            <a:off x="4332952" y="2989786"/>
            <a:ext cx="942730" cy="4626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accent6"/>
                </a:solidFill>
                <a:latin typeface="Montserrat" pitchFamily="2" charset="0"/>
              </a:rPr>
              <a:t>Frame #3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6376FA01-8FF7-0587-942B-BF94C4DB80E7}"/>
              </a:ext>
            </a:extLst>
          </p:cNvPr>
          <p:cNvSpPr/>
          <p:nvPr/>
        </p:nvSpPr>
        <p:spPr>
          <a:xfrm>
            <a:off x="5819618" y="806583"/>
            <a:ext cx="944682" cy="39571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accent6"/>
                </a:solidFill>
                <a:latin typeface="Montserrat" pitchFamily="2" charset="0"/>
              </a:rPr>
              <a:t>Palm Detector</a:t>
            </a:r>
          </a:p>
        </p:txBody>
      </p:sp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AFF14F08-8AF7-9905-99DA-3F3A2CA94383}"/>
              </a:ext>
            </a:extLst>
          </p:cNvPr>
          <p:cNvCxnSpPr>
            <a:cxnSpLocks/>
            <a:stCxn id="8" idx="0"/>
            <a:endCxn id="13" idx="1"/>
          </p:cNvCxnSpPr>
          <p:nvPr/>
        </p:nvCxnSpPr>
        <p:spPr>
          <a:xfrm flipV="1">
            <a:off x="4804318" y="1004443"/>
            <a:ext cx="1015300" cy="5151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4F9EB9FC-8950-972E-2C09-3FE288D42869}"/>
              </a:ext>
            </a:extLst>
          </p:cNvPr>
          <p:cNvSpPr/>
          <p:nvPr/>
        </p:nvSpPr>
        <p:spPr>
          <a:xfrm>
            <a:off x="7308239" y="1519610"/>
            <a:ext cx="1022934" cy="46268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accent6"/>
                </a:solidFill>
                <a:latin typeface="Montserrat" pitchFamily="2" charset="0"/>
              </a:rPr>
              <a:t>Hand Landmarks</a:t>
            </a: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5A65A835-F43C-F74A-0200-11B120CD2109}"/>
              </a:ext>
            </a:extLst>
          </p:cNvPr>
          <p:cNvSpPr/>
          <p:nvPr/>
        </p:nvSpPr>
        <p:spPr>
          <a:xfrm>
            <a:off x="7308237" y="2254698"/>
            <a:ext cx="1022934" cy="46268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accent6"/>
                </a:solidFill>
                <a:latin typeface="Montserrat" pitchFamily="2" charset="0"/>
              </a:rPr>
              <a:t>Hand Landmarks</a:t>
            </a:r>
          </a:p>
        </p:txBody>
      </p:sp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D78FAA64-3636-D6C4-6781-567F1A0AD953}"/>
              </a:ext>
            </a:extLst>
          </p:cNvPr>
          <p:cNvSpPr/>
          <p:nvPr/>
        </p:nvSpPr>
        <p:spPr>
          <a:xfrm>
            <a:off x="7308237" y="2989786"/>
            <a:ext cx="1022934" cy="46268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accent6"/>
                </a:solidFill>
                <a:latin typeface="Montserrat" pitchFamily="2" charset="0"/>
              </a:rPr>
              <a:t>Hand Landmarks</a:t>
            </a:r>
          </a:p>
        </p:txBody>
      </p:sp>
      <p:cxnSp>
        <p:nvCxnSpPr>
          <p:cNvPr id="23" name="Đường kết nối Mũi tên Thẳng 22">
            <a:extLst>
              <a:ext uri="{FF2B5EF4-FFF2-40B4-BE49-F238E27FC236}">
                <a16:creationId xmlns:a16="http://schemas.microsoft.com/office/drawing/2014/main" id="{6ACC76D3-942A-DC03-3A2D-3F227EAD47C1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5275682" y="1750463"/>
            <a:ext cx="2032557" cy="4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Đường kết nối Mũi tên Thẳng 24">
            <a:extLst>
              <a:ext uri="{FF2B5EF4-FFF2-40B4-BE49-F238E27FC236}">
                <a16:creationId xmlns:a16="http://schemas.microsoft.com/office/drawing/2014/main" id="{7FC8B9C2-94DE-81A1-A7DA-0017F1673698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5275682" y="2486039"/>
            <a:ext cx="203255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Đường kết nối Mũi tên Thẳng 26">
            <a:extLst>
              <a:ext uri="{FF2B5EF4-FFF2-40B4-BE49-F238E27FC236}">
                <a16:creationId xmlns:a16="http://schemas.microsoft.com/office/drawing/2014/main" id="{FFC04D71-588C-BD9D-9FE0-5D5141ADE6BC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5275682" y="3221127"/>
            <a:ext cx="203255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Đường kết nối Mũi tên Thẳng 28">
            <a:extLst>
              <a:ext uri="{FF2B5EF4-FFF2-40B4-BE49-F238E27FC236}">
                <a16:creationId xmlns:a16="http://schemas.microsoft.com/office/drawing/2014/main" id="{4AD6EF8E-2872-5974-BA99-A2BA6CF8D209}"/>
              </a:ext>
            </a:extLst>
          </p:cNvPr>
          <p:cNvCxnSpPr>
            <a:cxnSpLocks/>
            <a:stCxn id="13" idx="3"/>
            <a:endCxn id="19" idx="0"/>
          </p:cNvCxnSpPr>
          <p:nvPr/>
        </p:nvCxnSpPr>
        <p:spPr>
          <a:xfrm>
            <a:off x="6764300" y="1004443"/>
            <a:ext cx="1055406" cy="5151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Đường kết nối Mũi tên Thẳng 38">
            <a:extLst>
              <a:ext uri="{FF2B5EF4-FFF2-40B4-BE49-F238E27FC236}">
                <a16:creationId xmlns:a16="http://schemas.microsoft.com/office/drawing/2014/main" id="{804E7B3E-678D-0644-4CA7-E67F308D5646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H="1">
            <a:off x="7819704" y="1982292"/>
            <a:ext cx="2" cy="2724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Đường kết nối Mũi tên Thẳng 40">
            <a:extLst>
              <a:ext uri="{FF2B5EF4-FFF2-40B4-BE49-F238E27FC236}">
                <a16:creationId xmlns:a16="http://schemas.microsoft.com/office/drawing/2014/main" id="{C9C6A242-810F-881B-85AA-29B34A122FA4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7819704" y="2717380"/>
            <a:ext cx="0" cy="2724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224;p45">
            <a:extLst>
              <a:ext uri="{FF2B5EF4-FFF2-40B4-BE49-F238E27FC236}">
                <a16:creationId xmlns:a16="http://schemas.microsoft.com/office/drawing/2014/main" id="{EE244D00-57FF-172B-F5FC-0A22CC9B7DE4}"/>
              </a:ext>
            </a:extLst>
          </p:cNvPr>
          <p:cNvSpPr txBox="1">
            <a:spLocks/>
          </p:cNvSpPr>
          <p:nvPr/>
        </p:nvSpPr>
        <p:spPr>
          <a:xfrm rot="19806356">
            <a:off x="5008736" y="905332"/>
            <a:ext cx="674711" cy="46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chemeClr val="accent6"/>
                </a:solidFill>
              </a:rPr>
              <a:t>Image</a:t>
            </a:r>
          </a:p>
        </p:txBody>
      </p:sp>
      <p:sp>
        <p:nvSpPr>
          <p:cNvPr id="43" name="Google Shape;224;p45">
            <a:extLst>
              <a:ext uri="{FF2B5EF4-FFF2-40B4-BE49-F238E27FC236}">
                <a16:creationId xmlns:a16="http://schemas.microsoft.com/office/drawing/2014/main" id="{4673F47F-5FDD-3DBF-9682-5035DA5E6D19}"/>
              </a:ext>
            </a:extLst>
          </p:cNvPr>
          <p:cNvSpPr txBox="1">
            <a:spLocks/>
          </p:cNvSpPr>
          <p:nvPr/>
        </p:nvSpPr>
        <p:spPr>
          <a:xfrm rot="1694435">
            <a:off x="6938897" y="988606"/>
            <a:ext cx="820155" cy="46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chemeClr val="accent6"/>
                </a:solidFill>
              </a:rPr>
              <a:t>Hand BB</a:t>
            </a:r>
          </a:p>
        </p:txBody>
      </p:sp>
      <p:sp>
        <p:nvSpPr>
          <p:cNvPr id="44" name="Google Shape;224;p45">
            <a:extLst>
              <a:ext uri="{FF2B5EF4-FFF2-40B4-BE49-F238E27FC236}">
                <a16:creationId xmlns:a16="http://schemas.microsoft.com/office/drawing/2014/main" id="{107D6A50-5937-A31A-5535-392BB7C2ACF5}"/>
              </a:ext>
            </a:extLst>
          </p:cNvPr>
          <p:cNvSpPr txBox="1">
            <a:spLocks/>
          </p:cNvSpPr>
          <p:nvPr/>
        </p:nvSpPr>
        <p:spPr>
          <a:xfrm>
            <a:off x="6028451" y="1454664"/>
            <a:ext cx="674711" cy="46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chemeClr val="accent6"/>
                </a:solidFill>
              </a:rPr>
              <a:t>Image</a:t>
            </a:r>
          </a:p>
        </p:txBody>
      </p:sp>
      <p:sp>
        <p:nvSpPr>
          <p:cNvPr id="45" name="Google Shape;224;p45">
            <a:extLst>
              <a:ext uri="{FF2B5EF4-FFF2-40B4-BE49-F238E27FC236}">
                <a16:creationId xmlns:a16="http://schemas.microsoft.com/office/drawing/2014/main" id="{CF090B47-BE8C-2955-9F22-07C3B6AB478C}"/>
              </a:ext>
            </a:extLst>
          </p:cNvPr>
          <p:cNvSpPr txBox="1">
            <a:spLocks/>
          </p:cNvSpPr>
          <p:nvPr/>
        </p:nvSpPr>
        <p:spPr>
          <a:xfrm>
            <a:off x="6034146" y="2195735"/>
            <a:ext cx="674711" cy="46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chemeClr val="accent6"/>
                </a:solidFill>
              </a:rPr>
              <a:t>Image</a:t>
            </a:r>
          </a:p>
        </p:txBody>
      </p:sp>
      <p:sp>
        <p:nvSpPr>
          <p:cNvPr id="46" name="Google Shape;224;p45">
            <a:extLst>
              <a:ext uri="{FF2B5EF4-FFF2-40B4-BE49-F238E27FC236}">
                <a16:creationId xmlns:a16="http://schemas.microsoft.com/office/drawing/2014/main" id="{4FDDD080-EF61-63FF-0E6B-72FFB7B3F53B}"/>
              </a:ext>
            </a:extLst>
          </p:cNvPr>
          <p:cNvSpPr txBox="1">
            <a:spLocks/>
          </p:cNvSpPr>
          <p:nvPr/>
        </p:nvSpPr>
        <p:spPr>
          <a:xfrm>
            <a:off x="6028451" y="2922086"/>
            <a:ext cx="674711" cy="46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chemeClr val="accent6"/>
                </a:solidFill>
              </a:rPr>
              <a:t>Image</a:t>
            </a:r>
          </a:p>
        </p:txBody>
      </p:sp>
      <p:sp>
        <p:nvSpPr>
          <p:cNvPr id="47" name="Google Shape;224;p45">
            <a:extLst>
              <a:ext uri="{FF2B5EF4-FFF2-40B4-BE49-F238E27FC236}">
                <a16:creationId xmlns:a16="http://schemas.microsoft.com/office/drawing/2014/main" id="{B152D6DD-219B-90C5-11D5-524A24094B10}"/>
              </a:ext>
            </a:extLst>
          </p:cNvPr>
          <p:cNvSpPr txBox="1">
            <a:spLocks/>
          </p:cNvSpPr>
          <p:nvPr/>
        </p:nvSpPr>
        <p:spPr>
          <a:xfrm>
            <a:off x="7957764" y="1898539"/>
            <a:ext cx="820155" cy="46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chemeClr val="accent6"/>
                </a:solidFill>
              </a:rPr>
              <a:t>Hand BB</a:t>
            </a:r>
          </a:p>
        </p:txBody>
      </p:sp>
      <p:sp>
        <p:nvSpPr>
          <p:cNvPr id="48" name="Google Shape;224;p45">
            <a:extLst>
              <a:ext uri="{FF2B5EF4-FFF2-40B4-BE49-F238E27FC236}">
                <a16:creationId xmlns:a16="http://schemas.microsoft.com/office/drawing/2014/main" id="{6EB2095F-1926-1F38-1BB9-D86DD00E0F61}"/>
              </a:ext>
            </a:extLst>
          </p:cNvPr>
          <p:cNvSpPr txBox="1">
            <a:spLocks/>
          </p:cNvSpPr>
          <p:nvPr/>
        </p:nvSpPr>
        <p:spPr>
          <a:xfrm>
            <a:off x="7957763" y="2633139"/>
            <a:ext cx="820155" cy="46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chemeClr val="accent6"/>
                </a:solidFill>
              </a:rPr>
              <a:t>Hand BB</a:t>
            </a:r>
          </a:p>
        </p:txBody>
      </p:sp>
      <p:sp>
        <p:nvSpPr>
          <p:cNvPr id="130" name="Google Shape;224;p45">
            <a:extLst>
              <a:ext uri="{FF2B5EF4-FFF2-40B4-BE49-F238E27FC236}">
                <a16:creationId xmlns:a16="http://schemas.microsoft.com/office/drawing/2014/main" id="{2165E7BD-CA77-BCCD-4005-C3903E3780B9}"/>
              </a:ext>
            </a:extLst>
          </p:cNvPr>
          <p:cNvSpPr txBox="1">
            <a:spLocks/>
          </p:cNvSpPr>
          <p:nvPr/>
        </p:nvSpPr>
        <p:spPr>
          <a:xfrm>
            <a:off x="131483" y="867822"/>
            <a:ext cx="4435596" cy="72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6"/>
                </a:solidFill>
              </a:rPr>
              <a:t>. Two ML models</a:t>
            </a:r>
            <a:r>
              <a:rPr lang="en-US" sz="1200">
                <a:solidFill>
                  <a:schemeClr val="accent6"/>
                </a:solidFill>
              </a:rPr>
              <a:t>: Palm Detector and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accent6"/>
                </a:solidFill>
              </a:rPr>
              <a:t>Hand Landmarks</a:t>
            </a:r>
          </a:p>
        </p:txBody>
      </p:sp>
      <p:sp>
        <p:nvSpPr>
          <p:cNvPr id="146" name="Google Shape;224;p45">
            <a:extLst>
              <a:ext uri="{FF2B5EF4-FFF2-40B4-BE49-F238E27FC236}">
                <a16:creationId xmlns:a16="http://schemas.microsoft.com/office/drawing/2014/main" id="{F6D26119-CA90-68A4-A519-52253B5BB9D9}"/>
              </a:ext>
            </a:extLst>
          </p:cNvPr>
          <p:cNvSpPr txBox="1">
            <a:spLocks/>
          </p:cNvSpPr>
          <p:nvPr/>
        </p:nvSpPr>
        <p:spPr>
          <a:xfrm>
            <a:off x="455522" y="1461434"/>
            <a:ext cx="3659363" cy="94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accent6"/>
                </a:solidFill>
              </a:rPr>
              <a:t>+ </a:t>
            </a:r>
            <a:r>
              <a:rPr lang="en-US" sz="1200" b="1">
                <a:solidFill>
                  <a:schemeClr val="accent6"/>
                </a:solidFill>
              </a:rPr>
              <a:t>Palm Detector </a:t>
            </a:r>
            <a:r>
              <a:rPr lang="en-US" sz="1200">
                <a:solidFill>
                  <a:schemeClr val="accent6"/>
                </a:solidFill>
              </a:rPr>
              <a:t>locating palm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accent6"/>
                </a:solidFill>
              </a:rPr>
              <a:t>+ </a:t>
            </a:r>
            <a:r>
              <a:rPr lang="en-US" sz="1200" b="1">
                <a:solidFill>
                  <a:schemeClr val="accent6"/>
                </a:solidFill>
              </a:rPr>
              <a:t>Landmark Model</a:t>
            </a:r>
            <a:r>
              <a:rPr lang="en-US" sz="1200">
                <a:solidFill>
                  <a:schemeClr val="accent6"/>
                </a:solidFill>
              </a:rPr>
              <a:t> predict key points .</a:t>
            </a:r>
          </a:p>
        </p:txBody>
      </p:sp>
      <p:sp>
        <p:nvSpPr>
          <p:cNvPr id="147" name="Google Shape;224;p45">
            <a:extLst>
              <a:ext uri="{FF2B5EF4-FFF2-40B4-BE49-F238E27FC236}">
                <a16:creationId xmlns:a16="http://schemas.microsoft.com/office/drawing/2014/main" id="{3DB65E9D-E980-71FC-04E2-ACD4C4FD26C4}"/>
              </a:ext>
            </a:extLst>
          </p:cNvPr>
          <p:cNvSpPr txBox="1">
            <a:spLocks/>
          </p:cNvSpPr>
          <p:nvPr/>
        </p:nvSpPr>
        <p:spPr>
          <a:xfrm>
            <a:off x="127075" y="2101157"/>
            <a:ext cx="3396138" cy="72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6"/>
                </a:solidFill>
              </a:rPr>
              <a:t>. </a:t>
            </a:r>
            <a:r>
              <a:rPr lang="en-US" sz="1200">
                <a:solidFill>
                  <a:schemeClr val="accent6"/>
                </a:solidFill>
              </a:rPr>
              <a:t>Palm detector is only run on 1</a:t>
            </a:r>
            <a:r>
              <a:rPr lang="en-US" sz="1200" baseline="30000">
                <a:solidFill>
                  <a:schemeClr val="accent6"/>
                </a:solidFill>
              </a:rPr>
              <a:t>st</a:t>
            </a:r>
            <a:r>
              <a:rPr lang="en-US" sz="1200">
                <a:solidFill>
                  <a:schemeClr val="accent6"/>
                </a:solidFill>
              </a:rPr>
              <a:t> frame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accent6"/>
                </a:solidFill>
              </a:rPr>
              <a:t>or when landmark indicates hand miss</a:t>
            </a:r>
          </a:p>
        </p:txBody>
      </p:sp>
      <p:sp>
        <p:nvSpPr>
          <p:cNvPr id="3" name="Google Shape;214;p44">
            <a:extLst>
              <a:ext uri="{FF2B5EF4-FFF2-40B4-BE49-F238E27FC236}">
                <a16:creationId xmlns:a16="http://schemas.microsoft.com/office/drawing/2014/main" id="{4A08CD7D-199E-549C-9A5F-38ECE859F591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chemeClr val="accent6"/>
                </a:solidFill>
              </a:rPr>
              <a:t>2.2 MP Hand Model </a:t>
            </a:r>
          </a:p>
        </p:txBody>
      </p:sp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DB5A8139-9A12-14DA-38B5-D9EE56CDF549}"/>
              </a:ext>
            </a:extLst>
          </p:cNvPr>
          <p:cNvSpPr txBox="1">
            <a:spLocks/>
          </p:cNvSpPr>
          <p:nvPr/>
        </p:nvSpPr>
        <p:spPr>
          <a:xfrm>
            <a:off x="114537" y="466300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>
                <a:solidFill>
                  <a:schemeClr val="accent6"/>
                </a:solidFill>
              </a:rPr>
              <a:t>MP Hand Model </a:t>
            </a:r>
            <a:r>
              <a:rPr lang="en-US" sz="2000" err="1">
                <a:solidFill>
                  <a:schemeClr val="accent6"/>
                </a:solidFill>
              </a:rPr>
              <a:t>PipeLine</a:t>
            </a:r>
            <a:endParaRPr lang="en-US" sz="2000">
              <a:solidFill>
                <a:schemeClr val="accent6"/>
              </a:solidFill>
            </a:endParaRPr>
          </a:p>
        </p:txBody>
      </p:sp>
      <p:sp>
        <p:nvSpPr>
          <p:cNvPr id="6" name="Google Shape;163;p38">
            <a:extLst>
              <a:ext uri="{FF2B5EF4-FFF2-40B4-BE49-F238E27FC236}">
                <a16:creationId xmlns:a16="http://schemas.microsoft.com/office/drawing/2014/main" id="{AC923485-2B00-9330-976A-BA50CA1205BE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11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70FCE2-5872-068A-A2CD-3C0F8BA982B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804318" y="1004443"/>
            <a:ext cx="1008164" cy="515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C213A0-9261-9AEE-7EE6-600AB4D90A41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764300" y="1017375"/>
            <a:ext cx="1055406" cy="502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31EEE7-24F7-9A8D-538F-82E660E9A1ED}"/>
              </a:ext>
            </a:extLst>
          </p:cNvPr>
          <p:cNvCxnSpPr>
            <a:cxnSpLocks/>
          </p:cNvCxnSpPr>
          <p:nvPr/>
        </p:nvCxnSpPr>
        <p:spPr>
          <a:xfrm>
            <a:off x="5275682" y="1780943"/>
            <a:ext cx="2032557" cy="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C0CC04-4B7A-389B-3952-13A9C621FCF7}"/>
              </a:ext>
            </a:extLst>
          </p:cNvPr>
          <p:cNvCxnSpPr>
            <a:cxnSpLocks/>
          </p:cNvCxnSpPr>
          <p:nvPr/>
        </p:nvCxnSpPr>
        <p:spPr>
          <a:xfrm>
            <a:off x="5275682" y="2516518"/>
            <a:ext cx="2032557" cy="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A47C94-1563-EF16-BF44-7BFA2F4D7AB3}"/>
              </a:ext>
            </a:extLst>
          </p:cNvPr>
          <p:cNvCxnSpPr>
            <a:cxnSpLocks/>
          </p:cNvCxnSpPr>
          <p:nvPr/>
        </p:nvCxnSpPr>
        <p:spPr>
          <a:xfrm>
            <a:off x="5275682" y="3221127"/>
            <a:ext cx="2032557" cy="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2A5C0FB-4F45-1919-1007-629258B1BED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7819704" y="1982292"/>
            <a:ext cx="2" cy="27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36FA42-D87A-3402-8635-EFFA5DEA284D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7819704" y="2717380"/>
            <a:ext cx="0" cy="29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38">
            <a:extLst>
              <a:ext uri="{FF2B5EF4-FFF2-40B4-BE49-F238E27FC236}">
                <a16:creationId xmlns:a16="http://schemas.microsoft.com/office/drawing/2014/main" id="{5B2E9A62-DBEE-6A7C-A817-93F4AA0D64C9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ình chữ nhật 3">
            <a:extLst>
              <a:ext uri="{FF2B5EF4-FFF2-40B4-BE49-F238E27FC236}">
                <a16:creationId xmlns:a16="http://schemas.microsoft.com/office/drawing/2014/main" id="{E62FB2EF-16AA-6F7B-9F2D-2B6AFC557C13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Google Shape;222;p45">
            <a:extLst>
              <a:ext uri="{FF2B5EF4-FFF2-40B4-BE49-F238E27FC236}">
                <a16:creationId xmlns:a16="http://schemas.microsoft.com/office/drawing/2014/main" id="{579BC0A4-637D-16BC-B71F-82657CF8C776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204720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3;p38">
            <a:extLst>
              <a:ext uri="{FF2B5EF4-FFF2-40B4-BE49-F238E27FC236}">
                <a16:creationId xmlns:a16="http://schemas.microsoft.com/office/drawing/2014/main" id="{D54A1C38-737E-CBB6-0AE4-C0315B1F6CAC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3" name="Google Shape;224;p45">
            <a:extLst>
              <a:ext uri="{FF2B5EF4-FFF2-40B4-BE49-F238E27FC236}">
                <a16:creationId xmlns:a16="http://schemas.microsoft.com/office/drawing/2014/main" id="{0A5F1EF3-4DC6-CCDE-9634-D6AC50B5487F}"/>
              </a:ext>
            </a:extLst>
          </p:cNvPr>
          <p:cNvSpPr txBox="1">
            <a:spLocks/>
          </p:cNvSpPr>
          <p:nvPr/>
        </p:nvSpPr>
        <p:spPr>
          <a:xfrm>
            <a:off x="367782" y="764257"/>
            <a:ext cx="4919702" cy="1067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accent6"/>
                </a:solidFill>
              </a:rPr>
              <a:t>- Palms are rigid (no articulated fingers).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accent6"/>
                </a:solidFill>
              </a:rPr>
              <a:t>- Palm are small: NMS works better, as less occlusions.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accent6"/>
                </a:solidFill>
              </a:rPr>
              <a:t>- Roughly square aspect  </a:t>
            </a:r>
            <a:r>
              <a:rPr lang="en-US" sz="120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1200">
                <a:solidFill>
                  <a:schemeClr val="accent6"/>
                </a:solidFill>
              </a:rPr>
              <a:t> Anchor reduction.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34415965-9554-4F46-3F30-52984A5E8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391" y="608581"/>
            <a:ext cx="2291439" cy="2603606"/>
          </a:xfrm>
          <a:prstGeom prst="rect">
            <a:avLst/>
          </a:prstGeom>
        </p:spPr>
      </p:pic>
      <p:sp>
        <p:nvSpPr>
          <p:cNvPr id="14" name="Google Shape;224;p45">
            <a:extLst>
              <a:ext uri="{FF2B5EF4-FFF2-40B4-BE49-F238E27FC236}">
                <a16:creationId xmlns:a16="http://schemas.microsoft.com/office/drawing/2014/main" id="{8B309E97-279A-1D65-E4A8-1E682B9ED6BB}"/>
              </a:ext>
            </a:extLst>
          </p:cNvPr>
          <p:cNvSpPr txBox="1">
            <a:spLocks/>
          </p:cNvSpPr>
          <p:nvPr/>
        </p:nvSpPr>
        <p:spPr>
          <a:xfrm>
            <a:off x="225146" y="451009"/>
            <a:ext cx="4042473" cy="44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6"/>
                </a:solidFill>
              </a:rPr>
              <a:t>Why the palm instead of the whole hand? </a:t>
            </a:r>
          </a:p>
        </p:txBody>
      </p:sp>
      <p:sp>
        <p:nvSpPr>
          <p:cNvPr id="17" name="Google Shape;224;p45">
            <a:extLst>
              <a:ext uri="{FF2B5EF4-FFF2-40B4-BE49-F238E27FC236}">
                <a16:creationId xmlns:a16="http://schemas.microsoft.com/office/drawing/2014/main" id="{ABC446D0-1559-2C05-0255-A5E4B3A9D869}"/>
              </a:ext>
            </a:extLst>
          </p:cNvPr>
          <p:cNvSpPr txBox="1">
            <a:spLocks/>
          </p:cNvSpPr>
          <p:nvPr/>
        </p:nvSpPr>
        <p:spPr>
          <a:xfrm>
            <a:off x="225146" y="1676930"/>
            <a:ext cx="5524099" cy="68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accent6"/>
                </a:solidFill>
              </a:rPr>
              <a:t>To detect palm, we employ </a:t>
            </a:r>
            <a:r>
              <a:rPr lang="en-US" sz="1200" b="0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Montserrat" pitchFamily="2" charset="0"/>
              </a:rPr>
              <a:t>a simple SSD-based detector called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solidFill>
                  <a:srgbClr val="242424"/>
                </a:solidFill>
                <a:highlight>
                  <a:srgbClr val="FFFFFF"/>
                </a:highlight>
                <a:latin typeface="Montserrat" pitchFamily="2" charset="0"/>
              </a:rPr>
              <a:t>BlazePalm</a:t>
            </a:r>
            <a:r>
              <a:rPr lang="en-US" sz="1200">
                <a:solidFill>
                  <a:srgbClr val="242424"/>
                </a:solidFill>
                <a:highlight>
                  <a:srgbClr val="FFFFFF"/>
                </a:highlight>
                <a:latin typeface="Montserrat" pitchFamily="2" charset="0"/>
              </a:rPr>
              <a:t>.</a:t>
            </a:r>
            <a:endParaRPr lang="en-US" sz="1200">
              <a:solidFill>
                <a:schemeClr val="accent6"/>
              </a:solidFill>
              <a:latin typeface="Montserrat" pitchFamily="2" charset="0"/>
            </a:endParaRPr>
          </a:p>
        </p:txBody>
      </p:sp>
      <p:sp>
        <p:nvSpPr>
          <p:cNvPr id="22" name="Google Shape;214;p44">
            <a:extLst>
              <a:ext uri="{FF2B5EF4-FFF2-40B4-BE49-F238E27FC236}">
                <a16:creationId xmlns:a16="http://schemas.microsoft.com/office/drawing/2014/main" id="{68BB2E2F-C0FD-E730-F279-6C37E564FA74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chemeClr val="accent6"/>
                </a:solidFill>
              </a:rPr>
              <a:t>2.3 Palm Detection</a:t>
            </a:r>
          </a:p>
        </p:txBody>
      </p:sp>
      <p:sp>
        <p:nvSpPr>
          <p:cNvPr id="4" name="Google Shape;163;p38">
            <a:extLst>
              <a:ext uri="{FF2B5EF4-FFF2-40B4-BE49-F238E27FC236}">
                <a16:creationId xmlns:a16="http://schemas.microsoft.com/office/drawing/2014/main" id="{B9DF666F-212B-4EE3-CEF7-16FDCD05DB57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12</a:t>
            </a:r>
          </a:p>
        </p:txBody>
      </p:sp>
      <p:sp>
        <p:nvSpPr>
          <p:cNvPr id="5" name="Rectangle 38">
            <a:extLst>
              <a:ext uri="{FF2B5EF4-FFF2-40B4-BE49-F238E27FC236}">
                <a16:creationId xmlns:a16="http://schemas.microsoft.com/office/drawing/2014/main" id="{B5A284A0-2958-78F4-9F30-72870734F2C5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Hình chữ nhật 3">
            <a:extLst>
              <a:ext uri="{FF2B5EF4-FFF2-40B4-BE49-F238E27FC236}">
                <a16:creationId xmlns:a16="http://schemas.microsoft.com/office/drawing/2014/main" id="{7B8294E5-2E63-B11C-2ABF-F1DEAA3F3446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Google Shape;222;p45">
            <a:extLst>
              <a:ext uri="{FF2B5EF4-FFF2-40B4-BE49-F238E27FC236}">
                <a16:creationId xmlns:a16="http://schemas.microsoft.com/office/drawing/2014/main" id="{A6D40FAC-C651-E590-B749-EB183E958FCB}"/>
              </a:ext>
            </a:extLst>
          </p:cNvPr>
          <p:cNvCxnSpPr/>
          <p:nvPr/>
        </p:nvCxnSpPr>
        <p:spPr>
          <a:xfrm>
            <a:off x="450291" y="452904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89269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;p44">
            <a:extLst>
              <a:ext uri="{FF2B5EF4-FFF2-40B4-BE49-F238E27FC236}">
                <a16:creationId xmlns:a16="http://schemas.microsoft.com/office/drawing/2014/main" id="{CDAAD610-1308-A5D5-3A5D-8BEBF3664CD3}"/>
              </a:ext>
            </a:extLst>
          </p:cNvPr>
          <p:cNvSpPr txBox="1">
            <a:spLocks/>
          </p:cNvSpPr>
          <p:nvPr/>
        </p:nvSpPr>
        <p:spPr>
          <a:xfrm>
            <a:off x="1031611" y="4214115"/>
            <a:ext cx="7080778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100">
                <a:solidFill>
                  <a:schemeClr val="accent6"/>
                </a:solidFill>
                <a:latin typeface="Montserrat" pitchFamily="2" charset="0"/>
              </a:rPr>
              <a:t>Architecture diagram of SSD network.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689820D-76C1-3078-9024-BD0451F75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46" y="1160751"/>
            <a:ext cx="8693708" cy="305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13A210AE-3DBB-CC46-7B22-066C5C09DD15}"/>
              </a:ext>
            </a:extLst>
          </p:cNvPr>
          <p:cNvSpPr txBox="1">
            <a:spLocks/>
          </p:cNvSpPr>
          <p:nvPr/>
        </p:nvSpPr>
        <p:spPr>
          <a:xfrm>
            <a:off x="122094" y="46668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>
                <a:solidFill>
                  <a:schemeClr val="accent6"/>
                </a:solidFill>
              </a:rPr>
              <a:t>SSD: Single Shot Multi-Box Detector</a:t>
            </a:r>
          </a:p>
        </p:txBody>
      </p:sp>
      <p:sp>
        <p:nvSpPr>
          <p:cNvPr id="3" name="Google Shape;214;p44">
            <a:extLst>
              <a:ext uri="{FF2B5EF4-FFF2-40B4-BE49-F238E27FC236}">
                <a16:creationId xmlns:a16="http://schemas.microsoft.com/office/drawing/2014/main" id="{6A25B473-D34E-A90F-8203-06EA7A8FE599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chemeClr val="accent6"/>
                </a:solidFill>
              </a:rPr>
              <a:t>2.3 Palm Detection</a:t>
            </a:r>
          </a:p>
        </p:txBody>
      </p:sp>
      <p:sp>
        <p:nvSpPr>
          <p:cNvPr id="6" name="Google Shape;163;p38">
            <a:extLst>
              <a:ext uri="{FF2B5EF4-FFF2-40B4-BE49-F238E27FC236}">
                <a16:creationId xmlns:a16="http://schemas.microsoft.com/office/drawing/2014/main" id="{C2D398CC-7F3D-3D0A-012B-6A2AD0C111CF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13</a:t>
            </a:r>
          </a:p>
        </p:txBody>
      </p:sp>
      <p:sp>
        <p:nvSpPr>
          <p:cNvPr id="5" name="Rectangle 38">
            <a:extLst>
              <a:ext uri="{FF2B5EF4-FFF2-40B4-BE49-F238E27FC236}">
                <a16:creationId xmlns:a16="http://schemas.microsoft.com/office/drawing/2014/main" id="{2B0268A2-ADBE-E042-CAA8-C92883DF852A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ình chữ nhật 3">
            <a:extLst>
              <a:ext uri="{FF2B5EF4-FFF2-40B4-BE49-F238E27FC236}">
                <a16:creationId xmlns:a16="http://schemas.microsoft.com/office/drawing/2014/main" id="{2D249012-700D-B5F9-7551-FE9560B7807C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163;p38">
            <a:extLst>
              <a:ext uri="{FF2B5EF4-FFF2-40B4-BE49-F238E27FC236}">
                <a16:creationId xmlns:a16="http://schemas.microsoft.com/office/drawing/2014/main" id="{8FF91822-9B7F-5FA3-2F0E-36C0741FFBD3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cxnSp>
        <p:nvCxnSpPr>
          <p:cNvPr id="12" name="Google Shape;222;p45">
            <a:extLst>
              <a:ext uri="{FF2B5EF4-FFF2-40B4-BE49-F238E27FC236}">
                <a16:creationId xmlns:a16="http://schemas.microsoft.com/office/drawing/2014/main" id="{318F8E02-1E09-26A7-4F64-E744E355A6C2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042925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3;p38">
            <a:extLst>
              <a:ext uri="{FF2B5EF4-FFF2-40B4-BE49-F238E27FC236}">
                <a16:creationId xmlns:a16="http://schemas.microsoft.com/office/drawing/2014/main" id="{D54A1C38-737E-CBB6-0AE4-C0315B1F6CAC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4" name="Google Shape;163;p38">
            <a:extLst>
              <a:ext uri="{FF2B5EF4-FFF2-40B4-BE49-F238E27FC236}">
                <a16:creationId xmlns:a16="http://schemas.microsoft.com/office/drawing/2014/main" id="{B9DF666F-212B-4EE3-CEF7-16FDCD05DB57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F104A-62BE-18D7-89F1-C7F97755017E}"/>
              </a:ext>
            </a:extLst>
          </p:cNvPr>
          <p:cNvSpPr txBox="1"/>
          <p:nvPr/>
        </p:nvSpPr>
        <p:spPr>
          <a:xfrm>
            <a:off x="225146" y="629796"/>
            <a:ext cx="7146720" cy="1025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Predicts 21 3D landmarks from ROI cropped palm detection.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Train on 2 datasets: Real world + synthetic.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Predicts hand presence in ROI crop -&gt; trigger detection.</a:t>
            </a:r>
          </a:p>
        </p:txBody>
      </p:sp>
      <p:sp>
        <p:nvSpPr>
          <p:cNvPr id="13" name="Rectangle 38">
            <a:extLst>
              <a:ext uri="{FF2B5EF4-FFF2-40B4-BE49-F238E27FC236}">
                <a16:creationId xmlns:a16="http://schemas.microsoft.com/office/drawing/2014/main" id="{156A0AA8-B5CA-8F0A-21B4-857F905B94A6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Hình chữ nhật 3">
            <a:extLst>
              <a:ext uri="{FF2B5EF4-FFF2-40B4-BE49-F238E27FC236}">
                <a16:creationId xmlns:a16="http://schemas.microsoft.com/office/drawing/2014/main" id="{C275E24A-F3E0-C956-597C-04067539C844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Google Shape;222;p45">
            <a:extLst>
              <a:ext uri="{FF2B5EF4-FFF2-40B4-BE49-F238E27FC236}">
                <a16:creationId xmlns:a16="http://schemas.microsoft.com/office/drawing/2014/main" id="{9B80257E-1132-6290-BE1E-2AAFAC89428D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14;p44">
            <a:extLst>
              <a:ext uri="{FF2B5EF4-FFF2-40B4-BE49-F238E27FC236}">
                <a16:creationId xmlns:a16="http://schemas.microsoft.com/office/drawing/2014/main" id="{FCA36F3C-69CD-6389-9E76-8FAD94905B75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rgbClr val="000000"/>
                </a:solidFill>
              </a:rPr>
              <a:t>2.4 Hand Landmarks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696BCC-3A06-C788-71A4-109F5856B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98" y="1900490"/>
            <a:ext cx="8373644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59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3;p38">
            <a:extLst>
              <a:ext uri="{FF2B5EF4-FFF2-40B4-BE49-F238E27FC236}">
                <a16:creationId xmlns:a16="http://schemas.microsoft.com/office/drawing/2014/main" id="{D54A1C38-737E-CBB6-0AE4-C0315B1F6CAC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4" name="Google Shape;163;p38">
            <a:extLst>
              <a:ext uri="{FF2B5EF4-FFF2-40B4-BE49-F238E27FC236}">
                <a16:creationId xmlns:a16="http://schemas.microsoft.com/office/drawing/2014/main" id="{B9DF666F-212B-4EE3-CEF7-16FDCD05DB57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F104A-62BE-18D7-89F1-C7F97755017E}"/>
              </a:ext>
            </a:extLst>
          </p:cNvPr>
          <p:cNvSpPr txBox="1"/>
          <p:nvPr/>
        </p:nvSpPr>
        <p:spPr>
          <a:xfrm>
            <a:off x="225146" y="1050600"/>
            <a:ext cx="4718304" cy="134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21 manually keypoints annotated on 30K images.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Annotated cirles vs points -&gt; increase annotation accuracy.</a:t>
            </a:r>
          </a:p>
        </p:txBody>
      </p:sp>
      <p:sp>
        <p:nvSpPr>
          <p:cNvPr id="3" name="Google Shape;224;p45">
            <a:extLst>
              <a:ext uri="{FF2B5EF4-FFF2-40B4-BE49-F238E27FC236}">
                <a16:creationId xmlns:a16="http://schemas.microsoft.com/office/drawing/2014/main" id="{3E242EEF-7295-EB00-CD0F-FEF27F9A8532}"/>
              </a:ext>
            </a:extLst>
          </p:cNvPr>
          <p:cNvSpPr txBox="1">
            <a:spLocks/>
          </p:cNvSpPr>
          <p:nvPr/>
        </p:nvSpPr>
        <p:spPr>
          <a:xfrm>
            <a:off x="328769" y="466685"/>
            <a:ext cx="3548750" cy="42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chemeClr val="accent6"/>
                </a:solidFill>
              </a:rPr>
              <a:t>Data sources: Real world</a:t>
            </a:r>
          </a:p>
        </p:txBody>
      </p:sp>
      <p:pic>
        <p:nvPicPr>
          <p:cNvPr id="4098" name="Picture 2" descr="Hand landmarks detection on an image using Mediapipe - Analytics Vidhya">
            <a:extLst>
              <a:ext uri="{FF2B5EF4-FFF2-40B4-BE49-F238E27FC236}">
                <a16:creationId xmlns:a16="http://schemas.microsoft.com/office/drawing/2014/main" id="{28E8A063-EA75-9857-E28A-E1C4D0CEB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8" y="2667412"/>
            <a:ext cx="4130040" cy="218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D49B4F-BC87-6F1C-A3A5-922CC970D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099" y="1280160"/>
            <a:ext cx="2313390" cy="3568429"/>
          </a:xfrm>
          <a:prstGeom prst="rect">
            <a:avLst/>
          </a:prstGeom>
        </p:spPr>
      </p:pic>
      <p:sp>
        <p:nvSpPr>
          <p:cNvPr id="11" name="Rectangle 38">
            <a:extLst>
              <a:ext uri="{FF2B5EF4-FFF2-40B4-BE49-F238E27FC236}">
                <a16:creationId xmlns:a16="http://schemas.microsoft.com/office/drawing/2014/main" id="{2A068656-D52D-A674-D945-B10A28EEC564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Hình chữ nhật 3">
            <a:extLst>
              <a:ext uri="{FF2B5EF4-FFF2-40B4-BE49-F238E27FC236}">
                <a16:creationId xmlns:a16="http://schemas.microsoft.com/office/drawing/2014/main" id="{5941921B-1C38-A705-4BB8-B20C7550CB78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6" name="Google Shape;222;p45">
            <a:extLst>
              <a:ext uri="{FF2B5EF4-FFF2-40B4-BE49-F238E27FC236}">
                <a16:creationId xmlns:a16="http://schemas.microsoft.com/office/drawing/2014/main" id="{8A9762C2-41DF-7549-5A3D-99BBD650B648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14;p44">
            <a:extLst>
              <a:ext uri="{FF2B5EF4-FFF2-40B4-BE49-F238E27FC236}">
                <a16:creationId xmlns:a16="http://schemas.microsoft.com/office/drawing/2014/main" id="{116C8323-0143-F528-5B18-1C4E6EBF3996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rgbClr val="000000"/>
                </a:solidFill>
              </a:rPr>
              <a:t>2.4 Hand Landmarks model</a:t>
            </a:r>
          </a:p>
        </p:txBody>
      </p:sp>
    </p:spTree>
    <p:extLst>
      <p:ext uri="{BB962C8B-B14F-4D97-AF65-F5344CB8AC3E}">
        <p14:creationId xmlns:p14="http://schemas.microsoft.com/office/powerpoint/2010/main" val="2987075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3;p38">
            <a:extLst>
              <a:ext uri="{FF2B5EF4-FFF2-40B4-BE49-F238E27FC236}">
                <a16:creationId xmlns:a16="http://schemas.microsoft.com/office/drawing/2014/main" id="{D54A1C38-737E-CBB6-0AE4-C0315B1F6CAC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4" name="Google Shape;163;p38">
            <a:extLst>
              <a:ext uri="{FF2B5EF4-FFF2-40B4-BE49-F238E27FC236}">
                <a16:creationId xmlns:a16="http://schemas.microsoft.com/office/drawing/2014/main" id="{B9DF666F-212B-4EE3-CEF7-16FDCD05DB57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F104A-62BE-18D7-89F1-C7F97755017E}"/>
              </a:ext>
            </a:extLst>
          </p:cNvPr>
          <p:cNvSpPr txBox="1"/>
          <p:nvPr/>
        </p:nvSpPr>
        <p:spPr>
          <a:xfrm>
            <a:off x="225146" y="1050600"/>
            <a:ext cx="4718304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100k renders, 120+ gestures.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Mapped to same 21 keypoints.</a:t>
            </a:r>
          </a:p>
        </p:txBody>
      </p:sp>
      <p:sp>
        <p:nvSpPr>
          <p:cNvPr id="3" name="Google Shape;224;p45">
            <a:extLst>
              <a:ext uri="{FF2B5EF4-FFF2-40B4-BE49-F238E27FC236}">
                <a16:creationId xmlns:a16="http://schemas.microsoft.com/office/drawing/2014/main" id="{3E242EEF-7295-EB00-CD0F-FEF27F9A8532}"/>
              </a:ext>
            </a:extLst>
          </p:cNvPr>
          <p:cNvSpPr txBox="1">
            <a:spLocks/>
          </p:cNvSpPr>
          <p:nvPr/>
        </p:nvSpPr>
        <p:spPr>
          <a:xfrm>
            <a:off x="328768" y="466685"/>
            <a:ext cx="4069611" cy="42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chemeClr val="accent6"/>
                </a:solidFill>
              </a:rPr>
              <a:t>Data sources: Synth renders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2AF381-4DDD-D339-24A4-670C3B866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72990"/>
              </p:ext>
            </p:extLst>
          </p:nvPr>
        </p:nvGraphicFramePr>
        <p:xfrm>
          <a:off x="225146" y="2487124"/>
          <a:ext cx="4493158" cy="1925320"/>
        </p:xfrm>
        <a:graphic>
          <a:graphicData uri="http://schemas.openxmlformats.org/drawingml/2006/table">
            <a:tbl>
              <a:tblPr firstRow="1" bandRow="1">
                <a:tableStyleId>{C296DC39-09D0-416A-A030-E97DC155B167}</a:tableStyleId>
              </a:tblPr>
              <a:tblGrid>
                <a:gridCol w="2246579">
                  <a:extLst>
                    <a:ext uri="{9D8B030D-6E8A-4147-A177-3AD203B41FA5}">
                      <a16:colId xmlns:a16="http://schemas.microsoft.com/office/drawing/2014/main" val="4129141652"/>
                    </a:ext>
                  </a:extLst>
                </a:gridCol>
                <a:gridCol w="2246579">
                  <a:extLst>
                    <a:ext uri="{9D8B030D-6E8A-4147-A177-3AD203B41FA5}">
                      <a16:colId xmlns:a16="http://schemas.microsoft.com/office/drawing/2014/main" val="3920772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Montserrat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Montserrat"/>
                        </a:rPr>
                        <a:t>Mean regression error normalize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90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Montserrat"/>
                        </a:rPr>
                        <a:t>Only real-world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Montserrat"/>
                        </a:rPr>
                        <a:t>16.1%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18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Montserrat"/>
                        </a:rPr>
                        <a:t>Only rendered synthetic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Montserrat"/>
                        </a:rPr>
                        <a:t>25.7%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10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Montserrat"/>
                        </a:rPr>
                        <a:t>Mixed real-world + synthetic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Montserrat"/>
                        </a:rPr>
                        <a:t>13.4</a:t>
                      </a:r>
                      <a:r>
                        <a:rPr lang="en-US" b="0">
                          <a:latin typeface="Montserrat"/>
                        </a:rPr>
                        <a:t>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01459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FE9A4BD-1148-9269-2903-2305CA9B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50" y="562843"/>
            <a:ext cx="3492241" cy="2257610"/>
          </a:xfrm>
          <a:prstGeom prst="rect">
            <a:avLst/>
          </a:prstGeom>
        </p:spPr>
      </p:pic>
      <p:sp>
        <p:nvSpPr>
          <p:cNvPr id="7" name="Rectangle 38">
            <a:extLst>
              <a:ext uri="{FF2B5EF4-FFF2-40B4-BE49-F238E27FC236}">
                <a16:creationId xmlns:a16="http://schemas.microsoft.com/office/drawing/2014/main" id="{FDA49542-D913-7495-3C31-2A61C3DDD9B9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ình chữ nhật 3">
            <a:extLst>
              <a:ext uri="{FF2B5EF4-FFF2-40B4-BE49-F238E27FC236}">
                <a16:creationId xmlns:a16="http://schemas.microsoft.com/office/drawing/2014/main" id="{38D6F27B-34BB-AE69-B8EA-1353FA4480EE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ED5702EF-586C-CBB0-B1E4-0E96015CD54A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14;p44">
            <a:extLst>
              <a:ext uri="{FF2B5EF4-FFF2-40B4-BE49-F238E27FC236}">
                <a16:creationId xmlns:a16="http://schemas.microsoft.com/office/drawing/2014/main" id="{4C567259-41B1-875E-5ED5-3C2EF9C3C2BC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rgbClr val="000000"/>
                </a:solidFill>
              </a:rPr>
              <a:t>2.4 Hand Landmarks model</a:t>
            </a:r>
          </a:p>
        </p:txBody>
      </p:sp>
    </p:spTree>
    <p:extLst>
      <p:ext uri="{BB962C8B-B14F-4D97-AF65-F5344CB8AC3E}">
        <p14:creationId xmlns:p14="http://schemas.microsoft.com/office/powerpoint/2010/main" val="423905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màu trắng, đen và trắng, thiết kế, tác phẩm nghệ thuật&#10;&#10;Mô tả được tạo tự động">
            <a:extLst>
              <a:ext uri="{FF2B5EF4-FFF2-40B4-BE49-F238E27FC236}">
                <a16:creationId xmlns:a16="http://schemas.microsoft.com/office/drawing/2014/main" id="{6AA54CD2-31CA-F54B-EF15-81BDDF073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CBCC2E5-549F-DAD2-6060-679951B83059}"/>
              </a:ext>
            </a:extLst>
          </p:cNvPr>
          <p:cNvSpPr/>
          <p:nvPr/>
        </p:nvSpPr>
        <p:spPr>
          <a:xfrm>
            <a:off x="208155" y="3688316"/>
            <a:ext cx="8608741" cy="6894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71000">
                <a:srgbClr val="003D8E"/>
              </a:gs>
              <a:gs pos="21000">
                <a:srgbClr val="003274"/>
              </a:gs>
              <a:gs pos="93000">
                <a:srgbClr val="00439B"/>
              </a:gs>
              <a:gs pos="41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08155" y="3185799"/>
            <a:ext cx="552650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Mouse Interaction</a:t>
            </a:r>
          </a:p>
        </p:txBody>
      </p:sp>
      <p:sp>
        <p:nvSpPr>
          <p:cNvPr id="6" name="Google Shape;163;p38">
            <a:extLst>
              <a:ext uri="{FF2B5EF4-FFF2-40B4-BE49-F238E27FC236}">
                <a16:creationId xmlns:a16="http://schemas.microsoft.com/office/drawing/2014/main" id="{C38C172E-08A8-12AE-6251-696B11968E6B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rgbClr val="000000"/>
                </a:solidFill>
              </a:rPr>
              <a:t>CS331 – Advanced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808936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3;p38">
            <a:extLst>
              <a:ext uri="{FF2B5EF4-FFF2-40B4-BE49-F238E27FC236}">
                <a16:creationId xmlns:a16="http://schemas.microsoft.com/office/drawing/2014/main" id="{D54A1C38-737E-CBB6-0AE4-C0315B1F6CAC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4" name="Google Shape;163;p38">
            <a:extLst>
              <a:ext uri="{FF2B5EF4-FFF2-40B4-BE49-F238E27FC236}">
                <a16:creationId xmlns:a16="http://schemas.microsoft.com/office/drawing/2014/main" id="{B9DF666F-212B-4EE3-CEF7-16FDCD05DB57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F104A-62BE-18D7-89F1-C7F97755017E}"/>
              </a:ext>
            </a:extLst>
          </p:cNvPr>
          <p:cNvSpPr txBox="1"/>
          <p:nvPr/>
        </p:nvSpPr>
        <p:spPr>
          <a:xfrm>
            <a:off x="225146" y="1050600"/>
            <a:ext cx="7675270" cy="134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Montserrat" panose="00000500000000000000" pitchFamily="2" charset="0"/>
              </a:rPr>
              <a:t>OpenCV: 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For image and video processing, reading data from webcam.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Montserrat" panose="00000500000000000000" pitchFamily="2" charset="0"/>
              </a:rPr>
              <a:t>Mediapipe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: For hand detection and tracking, providing hand landmarks.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Montserrat" panose="00000500000000000000" pitchFamily="2" charset="0"/>
              </a:rPr>
              <a:t>ctypes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: For interacting with the Windows system to control the mouse.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Google Shape;224;p45">
            <a:extLst>
              <a:ext uri="{FF2B5EF4-FFF2-40B4-BE49-F238E27FC236}">
                <a16:creationId xmlns:a16="http://schemas.microsoft.com/office/drawing/2014/main" id="{3E242EEF-7295-EB00-CD0F-FEF27F9A8532}"/>
              </a:ext>
            </a:extLst>
          </p:cNvPr>
          <p:cNvSpPr txBox="1">
            <a:spLocks/>
          </p:cNvSpPr>
          <p:nvPr/>
        </p:nvSpPr>
        <p:spPr>
          <a:xfrm>
            <a:off x="328768" y="466685"/>
            <a:ext cx="4069611" cy="42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chemeClr val="accent6"/>
                </a:solidFill>
              </a:rPr>
              <a:t>Library </a:t>
            </a:r>
            <a:r>
              <a:rPr lang="vi-VN" sz="1800" b="1">
                <a:solidFill>
                  <a:schemeClr val="accent6"/>
                </a:solidFill>
              </a:rPr>
              <a:t>U</a:t>
            </a:r>
            <a:r>
              <a:rPr lang="en-US" sz="1800" b="1">
                <a:solidFill>
                  <a:schemeClr val="accent6"/>
                </a:solidFill>
              </a:rPr>
              <a:t>sed:</a:t>
            </a:r>
          </a:p>
        </p:txBody>
      </p:sp>
      <p:sp>
        <p:nvSpPr>
          <p:cNvPr id="7" name="Rectangle 38">
            <a:extLst>
              <a:ext uri="{FF2B5EF4-FFF2-40B4-BE49-F238E27FC236}">
                <a16:creationId xmlns:a16="http://schemas.microsoft.com/office/drawing/2014/main" id="{FDA49542-D913-7495-3C31-2A61C3DDD9B9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ình chữ nhật 3">
            <a:extLst>
              <a:ext uri="{FF2B5EF4-FFF2-40B4-BE49-F238E27FC236}">
                <a16:creationId xmlns:a16="http://schemas.microsoft.com/office/drawing/2014/main" id="{38D6F27B-34BB-AE69-B8EA-1353FA4480EE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ED5702EF-586C-CBB0-B1E4-0E96015CD54A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14;p44">
            <a:extLst>
              <a:ext uri="{FF2B5EF4-FFF2-40B4-BE49-F238E27FC236}">
                <a16:creationId xmlns:a16="http://schemas.microsoft.com/office/drawing/2014/main" id="{4C567259-41B1-875E-5ED5-3C2EF9C3C2BC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rgbClr val="000000"/>
                </a:solidFill>
              </a:rPr>
              <a:t>3.1 </a:t>
            </a:r>
            <a:r>
              <a:rPr lang="en-US" sz="2400" err="1">
                <a:solidFill>
                  <a:srgbClr val="000000"/>
                </a:solidFill>
              </a:rPr>
              <a:t>Ctypes</a:t>
            </a:r>
            <a:r>
              <a:rPr lang="en-US" sz="2400">
                <a:solidFill>
                  <a:srgbClr val="000000"/>
                </a:solidFill>
              </a:rPr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1111030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3;p38">
            <a:extLst>
              <a:ext uri="{FF2B5EF4-FFF2-40B4-BE49-F238E27FC236}">
                <a16:creationId xmlns:a16="http://schemas.microsoft.com/office/drawing/2014/main" id="{D54A1C38-737E-CBB6-0AE4-C0315B1F6CAC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4" name="Google Shape;163;p38">
            <a:extLst>
              <a:ext uri="{FF2B5EF4-FFF2-40B4-BE49-F238E27FC236}">
                <a16:creationId xmlns:a16="http://schemas.microsoft.com/office/drawing/2014/main" id="{B9DF666F-212B-4EE3-CEF7-16FDCD05DB57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19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1CA6BC-6338-7F6C-EC3D-D8943E9AEBE5}"/>
              </a:ext>
            </a:extLst>
          </p:cNvPr>
          <p:cNvGrpSpPr/>
          <p:nvPr/>
        </p:nvGrpSpPr>
        <p:grpSpPr>
          <a:xfrm>
            <a:off x="225146" y="466685"/>
            <a:ext cx="7675270" cy="1932489"/>
            <a:chOff x="225146" y="466685"/>
            <a:chExt cx="7675270" cy="193248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8F104A-62BE-18D7-89F1-C7F97755017E}"/>
                </a:ext>
              </a:extLst>
            </p:cNvPr>
            <p:cNvSpPr txBox="1"/>
            <p:nvPr/>
          </p:nvSpPr>
          <p:spPr>
            <a:xfrm>
              <a:off x="225146" y="1050600"/>
              <a:ext cx="7675270" cy="1348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chemeClr val="accent6"/>
                  </a:solidFill>
                  <a:latin typeface="Montserrat" panose="00000500000000000000" pitchFamily="2" charset="0"/>
                </a:rPr>
                <a:t>ctypes </a:t>
              </a:r>
              <a:r>
                <a:rPr lang="en-US">
                  <a:solidFill>
                    <a:schemeClr val="accent6"/>
                  </a:solidFill>
                  <a:latin typeface="Montserrat" panose="00000500000000000000" pitchFamily="2" charset="0"/>
                </a:rPr>
                <a:t>is a built-in Python library that allows calling functions in DLLs (Dynamic Link Libraries) or shared libraries.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accent6"/>
                  </a:solidFill>
                  <a:latin typeface="Montserrat" panose="00000500000000000000" pitchFamily="2" charset="0"/>
                </a:rPr>
                <a:t>In this application, </a:t>
              </a:r>
              <a:r>
                <a:rPr lang="en-US" b="1">
                  <a:solidFill>
                    <a:schemeClr val="accent6"/>
                  </a:solidFill>
                  <a:latin typeface="Montserrat" panose="00000500000000000000" pitchFamily="2" charset="0"/>
                </a:rPr>
                <a:t>cytpes</a:t>
              </a:r>
              <a:r>
                <a:rPr lang="en-US">
                  <a:solidFill>
                    <a:schemeClr val="accent6"/>
                  </a:solidFill>
                  <a:latin typeface="Montserrat" panose="00000500000000000000" pitchFamily="2" charset="0"/>
                </a:rPr>
                <a:t> is used to call functions from ‘</a:t>
              </a:r>
              <a:r>
                <a:rPr lang="en-US" b="1">
                  <a:solidFill>
                    <a:schemeClr val="accent6"/>
                  </a:solidFill>
                  <a:latin typeface="Montserrat" panose="00000500000000000000" pitchFamily="2" charset="0"/>
                </a:rPr>
                <a:t>user32.dll</a:t>
              </a:r>
              <a:r>
                <a:rPr lang="en-US">
                  <a:solidFill>
                    <a:schemeClr val="accent6"/>
                  </a:solidFill>
                  <a:latin typeface="Montserrat" panose="00000500000000000000" pitchFamily="2" charset="0"/>
                </a:rPr>
                <a:t>’, a Windows library providing functions to interact with the system, including mouse control.</a:t>
              </a:r>
            </a:p>
          </p:txBody>
        </p:sp>
        <p:sp>
          <p:nvSpPr>
            <p:cNvPr id="3" name="Google Shape;224;p45">
              <a:extLst>
                <a:ext uri="{FF2B5EF4-FFF2-40B4-BE49-F238E27FC236}">
                  <a16:creationId xmlns:a16="http://schemas.microsoft.com/office/drawing/2014/main" id="{3E242EEF-7295-EB00-CD0F-FEF27F9A8532}"/>
                </a:ext>
              </a:extLst>
            </p:cNvPr>
            <p:cNvSpPr txBox="1">
              <a:spLocks/>
            </p:cNvSpPr>
            <p:nvPr/>
          </p:nvSpPr>
          <p:spPr>
            <a:xfrm>
              <a:off x="328768" y="466685"/>
              <a:ext cx="4069611" cy="42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>
                  <a:solidFill>
                    <a:schemeClr val="accent6"/>
                  </a:solidFill>
                </a:rPr>
                <a:t>Introduction </a:t>
              </a:r>
              <a:r>
                <a:rPr lang="vi-VN" sz="1800" b="1">
                  <a:solidFill>
                    <a:schemeClr val="accent6"/>
                  </a:solidFill>
                </a:rPr>
                <a:t>T</a:t>
              </a:r>
              <a:r>
                <a:rPr lang="en-US" sz="1800" b="1">
                  <a:solidFill>
                    <a:schemeClr val="accent6"/>
                  </a:solidFill>
                </a:rPr>
                <a:t>o </a:t>
              </a:r>
              <a:r>
                <a:rPr lang="vi-VN" sz="1800" b="1">
                  <a:solidFill>
                    <a:schemeClr val="accent6"/>
                  </a:solidFill>
                </a:rPr>
                <a:t>c</a:t>
              </a:r>
              <a:r>
                <a:rPr lang="en-US" sz="1800" b="1">
                  <a:solidFill>
                    <a:schemeClr val="accent6"/>
                  </a:solidFill>
                </a:rPr>
                <a:t>types:</a:t>
              </a:r>
            </a:p>
          </p:txBody>
        </p:sp>
      </p:grpSp>
      <p:sp>
        <p:nvSpPr>
          <p:cNvPr id="7" name="Rectangle 38">
            <a:extLst>
              <a:ext uri="{FF2B5EF4-FFF2-40B4-BE49-F238E27FC236}">
                <a16:creationId xmlns:a16="http://schemas.microsoft.com/office/drawing/2014/main" id="{FDA49542-D913-7495-3C31-2A61C3DDD9B9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ình chữ nhật 3">
            <a:extLst>
              <a:ext uri="{FF2B5EF4-FFF2-40B4-BE49-F238E27FC236}">
                <a16:creationId xmlns:a16="http://schemas.microsoft.com/office/drawing/2014/main" id="{38D6F27B-34BB-AE69-B8EA-1353FA4480EE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ED5702EF-586C-CBB0-B1E4-0E96015CD54A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14;p44">
            <a:extLst>
              <a:ext uri="{FF2B5EF4-FFF2-40B4-BE49-F238E27FC236}">
                <a16:creationId xmlns:a16="http://schemas.microsoft.com/office/drawing/2014/main" id="{4C567259-41B1-875E-5ED5-3C2EF9C3C2BC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rgbClr val="000000"/>
                </a:solidFill>
              </a:rPr>
              <a:t>3.1 </a:t>
            </a:r>
            <a:r>
              <a:rPr lang="en-US" sz="2400" err="1">
                <a:solidFill>
                  <a:srgbClr val="000000"/>
                </a:solidFill>
              </a:rPr>
              <a:t>Ctypes</a:t>
            </a:r>
            <a:r>
              <a:rPr lang="en-US" sz="2400">
                <a:solidFill>
                  <a:srgbClr val="000000"/>
                </a:solidFill>
              </a:rPr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1142039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45"/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178;p40">
            <a:extLst>
              <a:ext uri="{FF2B5EF4-FFF2-40B4-BE49-F238E27FC236}">
                <a16:creationId xmlns:a16="http://schemas.microsoft.com/office/drawing/2014/main" id="{AA024CCF-BE4B-7A5B-9632-539C98D1CBF0}"/>
              </a:ext>
            </a:extLst>
          </p:cNvPr>
          <p:cNvSpPr txBox="1">
            <a:spLocks/>
          </p:cNvSpPr>
          <p:nvPr/>
        </p:nvSpPr>
        <p:spPr>
          <a:xfrm>
            <a:off x="450290" y="-9508"/>
            <a:ext cx="4780850" cy="5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2400">
                <a:solidFill>
                  <a:schemeClr val="tx1"/>
                </a:solidFill>
              </a:rPr>
              <a:t>Table of content</a:t>
            </a:r>
          </a:p>
        </p:txBody>
      </p:sp>
      <p:sp>
        <p:nvSpPr>
          <p:cNvPr id="23" name="Google Shape;178;p40">
            <a:extLst>
              <a:ext uri="{FF2B5EF4-FFF2-40B4-BE49-F238E27FC236}">
                <a16:creationId xmlns:a16="http://schemas.microsoft.com/office/drawing/2014/main" id="{0E5BC643-FFCC-9AF5-202D-ACFB0622BC63}"/>
              </a:ext>
            </a:extLst>
          </p:cNvPr>
          <p:cNvSpPr txBox="1">
            <a:spLocks/>
          </p:cNvSpPr>
          <p:nvPr/>
        </p:nvSpPr>
        <p:spPr>
          <a:xfrm>
            <a:off x="225146" y="1605780"/>
            <a:ext cx="7257873" cy="44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2000">
                <a:solidFill>
                  <a:schemeClr val="tx1"/>
                </a:solidFill>
              </a:rPr>
              <a:t>2. Method – Media Pipe Hand Model</a:t>
            </a:r>
          </a:p>
        </p:txBody>
      </p:sp>
      <p:sp>
        <p:nvSpPr>
          <p:cNvPr id="26" name="Google Shape;224;p45">
            <a:extLst>
              <a:ext uri="{FF2B5EF4-FFF2-40B4-BE49-F238E27FC236}">
                <a16:creationId xmlns:a16="http://schemas.microsoft.com/office/drawing/2014/main" id="{5EE71F9A-70CC-2B7D-3490-BA9B38DC7564}"/>
              </a:ext>
            </a:extLst>
          </p:cNvPr>
          <p:cNvSpPr txBox="1">
            <a:spLocks/>
          </p:cNvSpPr>
          <p:nvPr/>
        </p:nvSpPr>
        <p:spPr>
          <a:xfrm>
            <a:off x="450290" y="1945441"/>
            <a:ext cx="3004628" cy="114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050">
                <a:solidFill>
                  <a:srgbClr val="000000"/>
                </a:solidFill>
              </a:rPr>
              <a:t>2.1 Media Pipe</a:t>
            </a:r>
          </a:p>
          <a:p>
            <a:pPr marL="0" indent="0" algn="l">
              <a:lnSpc>
                <a:spcPct val="150000"/>
              </a:lnSpc>
            </a:pPr>
            <a:r>
              <a:rPr lang="en-US" sz="1050">
                <a:solidFill>
                  <a:srgbClr val="000000"/>
                </a:solidFill>
              </a:rPr>
              <a:t>2.2 MP Hand Model </a:t>
            </a:r>
          </a:p>
          <a:p>
            <a:pPr marL="0" indent="0" algn="l">
              <a:lnSpc>
                <a:spcPct val="150000"/>
              </a:lnSpc>
            </a:pPr>
            <a:r>
              <a:rPr lang="en-US" sz="1050">
                <a:solidFill>
                  <a:srgbClr val="000000"/>
                </a:solidFill>
              </a:rPr>
              <a:t>2.3 Palm Detection</a:t>
            </a:r>
          </a:p>
          <a:p>
            <a:pPr marL="0" indent="0" algn="l">
              <a:lnSpc>
                <a:spcPct val="150000"/>
              </a:lnSpc>
            </a:pPr>
            <a:r>
              <a:rPr lang="en-US" sz="1050">
                <a:solidFill>
                  <a:srgbClr val="000000"/>
                </a:solidFill>
              </a:rPr>
              <a:t>2.4 Hand Landmarks Model</a:t>
            </a:r>
          </a:p>
        </p:txBody>
      </p:sp>
      <p:sp>
        <p:nvSpPr>
          <p:cNvPr id="28" name="Google Shape;178;p40">
            <a:extLst>
              <a:ext uri="{FF2B5EF4-FFF2-40B4-BE49-F238E27FC236}">
                <a16:creationId xmlns:a16="http://schemas.microsoft.com/office/drawing/2014/main" id="{E8C29E2A-1743-7850-FA62-F550769D5495}"/>
              </a:ext>
            </a:extLst>
          </p:cNvPr>
          <p:cNvSpPr txBox="1">
            <a:spLocks/>
          </p:cNvSpPr>
          <p:nvPr/>
        </p:nvSpPr>
        <p:spPr>
          <a:xfrm>
            <a:off x="225146" y="517483"/>
            <a:ext cx="3481399" cy="44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2000">
                <a:solidFill>
                  <a:schemeClr val="tx1"/>
                </a:solidFill>
              </a:rPr>
              <a:t>1. Introduction</a:t>
            </a:r>
          </a:p>
        </p:txBody>
      </p:sp>
      <p:sp>
        <p:nvSpPr>
          <p:cNvPr id="29" name="Google Shape;224;p45">
            <a:extLst>
              <a:ext uri="{FF2B5EF4-FFF2-40B4-BE49-F238E27FC236}">
                <a16:creationId xmlns:a16="http://schemas.microsoft.com/office/drawing/2014/main" id="{610FDC40-FB15-839E-AE14-6A5AEE9C2CB0}"/>
              </a:ext>
            </a:extLst>
          </p:cNvPr>
          <p:cNvSpPr txBox="1">
            <a:spLocks/>
          </p:cNvSpPr>
          <p:nvPr/>
        </p:nvSpPr>
        <p:spPr>
          <a:xfrm>
            <a:off x="450290" y="835264"/>
            <a:ext cx="3604259" cy="65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1.1 Background </a:t>
            </a:r>
            <a:r>
              <a:rPr lang="en-US" sz="1050">
                <a:solidFill>
                  <a:srgbClr val="000000"/>
                </a:solidFill>
              </a:rPr>
              <a:t>and</a:t>
            </a:r>
            <a:r>
              <a:rPr lang="en-US" sz="1000">
                <a:solidFill>
                  <a:srgbClr val="000000"/>
                </a:solidFill>
              </a:rPr>
              <a:t> Motivation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1.2 What is hand landmarks detection</a:t>
            </a:r>
          </a:p>
          <a:p>
            <a:pPr marL="0" indent="0" algn="l">
              <a:lnSpc>
                <a:spcPct val="150000"/>
              </a:lnSpc>
            </a:pPr>
            <a:r>
              <a:rPr lang="en-US" sz="1000">
                <a:solidFill>
                  <a:srgbClr val="000000"/>
                </a:solidFill>
              </a:rPr>
              <a:t>1.3 Challenges</a:t>
            </a:r>
          </a:p>
        </p:txBody>
      </p:sp>
      <p:sp>
        <p:nvSpPr>
          <p:cNvPr id="34" name="Google Shape;178;p40">
            <a:extLst>
              <a:ext uri="{FF2B5EF4-FFF2-40B4-BE49-F238E27FC236}">
                <a16:creationId xmlns:a16="http://schemas.microsoft.com/office/drawing/2014/main" id="{A98F4DBA-D43E-D66F-E403-2A5F5933D44B}"/>
              </a:ext>
            </a:extLst>
          </p:cNvPr>
          <p:cNvSpPr txBox="1">
            <a:spLocks/>
          </p:cNvSpPr>
          <p:nvPr/>
        </p:nvSpPr>
        <p:spPr>
          <a:xfrm>
            <a:off x="225146" y="2966785"/>
            <a:ext cx="5578652" cy="44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>
                <a:solidFill>
                  <a:schemeClr val="tx1"/>
                </a:solidFill>
              </a:rPr>
              <a:t>3. Mouse Interaction</a:t>
            </a:r>
            <a:endParaRPr lang="en" sz="200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24AA4C-EF52-8F8C-4EC7-7ED38731A651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D752100B-CE98-9677-FD23-EE6AA373188A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63;p38">
            <a:extLst>
              <a:ext uri="{FF2B5EF4-FFF2-40B4-BE49-F238E27FC236}">
                <a16:creationId xmlns:a16="http://schemas.microsoft.com/office/drawing/2014/main" id="{7FA9F852-926F-0BAA-3DC9-8DD1E45442AE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7" name="Google Shape;163;p38">
            <a:extLst>
              <a:ext uri="{FF2B5EF4-FFF2-40B4-BE49-F238E27FC236}">
                <a16:creationId xmlns:a16="http://schemas.microsoft.com/office/drawing/2014/main" id="{89ECCB6F-ECB9-E848-D093-2CBE537DF518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02</a:t>
            </a:r>
          </a:p>
        </p:txBody>
      </p:sp>
      <p:sp>
        <p:nvSpPr>
          <p:cNvPr id="2" name="Google Shape;178;p40">
            <a:extLst>
              <a:ext uri="{FF2B5EF4-FFF2-40B4-BE49-F238E27FC236}">
                <a16:creationId xmlns:a16="http://schemas.microsoft.com/office/drawing/2014/main" id="{9A5B1A89-C2CF-1672-1BB9-8FE9C9778136}"/>
              </a:ext>
            </a:extLst>
          </p:cNvPr>
          <p:cNvSpPr txBox="1">
            <a:spLocks/>
          </p:cNvSpPr>
          <p:nvPr/>
        </p:nvSpPr>
        <p:spPr>
          <a:xfrm>
            <a:off x="225146" y="3929752"/>
            <a:ext cx="5578652" cy="44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>
                <a:solidFill>
                  <a:schemeClr val="tx1"/>
                </a:solidFill>
              </a:rPr>
              <a:t>4. Demo</a:t>
            </a:r>
            <a:endParaRPr lang="en" sz="2000">
              <a:solidFill>
                <a:schemeClr val="tx1"/>
              </a:solidFill>
            </a:endParaRPr>
          </a:p>
        </p:txBody>
      </p:sp>
      <p:sp>
        <p:nvSpPr>
          <p:cNvPr id="3" name="Google Shape;224;p45">
            <a:extLst>
              <a:ext uri="{FF2B5EF4-FFF2-40B4-BE49-F238E27FC236}">
                <a16:creationId xmlns:a16="http://schemas.microsoft.com/office/drawing/2014/main" id="{A62A204C-87F9-B5DE-F85C-71ED523EFCAD}"/>
              </a:ext>
            </a:extLst>
          </p:cNvPr>
          <p:cNvSpPr txBox="1">
            <a:spLocks/>
          </p:cNvSpPr>
          <p:nvPr/>
        </p:nvSpPr>
        <p:spPr>
          <a:xfrm>
            <a:off x="450290" y="3329800"/>
            <a:ext cx="3004628" cy="68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050">
                <a:solidFill>
                  <a:srgbClr val="000000"/>
                </a:solidFill>
              </a:rPr>
              <a:t>3.1 </a:t>
            </a:r>
            <a:r>
              <a:rPr lang="en-US" sz="1050" err="1">
                <a:solidFill>
                  <a:srgbClr val="000000"/>
                </a:solidFill>
              </a:rPr>
              <a:t>Ctypes</a:t>
            </a:r>
            <a:r>
              <a:rPr lang="en-US" sz="1050">
                <a:solidFill>
                  <a:srgbClr val="000000"/>
                </a:solidFill>
              </a:rPr>
              <a:t> Library</a:t>
            </a:r>
          </a:p>
          <a:p>
            <a:pPr marL="0" indent="0" algn="l">
              <a:lnSpc>
                <a:spcPct val="150000"/>
              </a:lnSpc>
            </a:pPr>
            <a:r>
              <a:rPr lang="en-US" sz="1050">
                <a:solidFill>
                  <a:srgbClr val="000000"/>
                </a:solidFill>
              </a:rPr>
              <a:t>3.2 Gesture Recognition and Control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3;p38">
            <a:extLst>
              <a:ext uri="{FF2B5EF4-FFF2-40B4-BE49-F238E27FC236}">
                <a16:creationId xmlns:a16="http://schemas.microsoft.com/office/drawing/2014/main" id="{D54A1C38-737E-CBB6-0AE4-C0315B1F6CAC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4" name="Google Shape;163;p38">
            <a:extLst>
              <a:ext uri="{FF2B5EF4-FFF2-40B4-BE49-F238E27FC236}">
                <a16:creationId xmlns:a16="http://schemas.microsoft.com/office/drawing/2014/main" id="{B9DF666F-212B-4EE3-CEF7-16FDCD05DB57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F104A-62BE-18D7-89F1-C7F97755017E}"/>
              </a:ext>
            </a:extLst>
          </p:cNvPr>
          <p:cNvSpPr txBox="1"/>
          <p:nvPr/>
        </p:nvSpPr>
        <p:spPr>
          <a:xfrm>
            <a:off x="225146" y="1050600"/>
            <a:ext cx="7675270" cy="134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>
                <a:solidFill>
                  <a:schemeClr val="accent6"/>
                </a:solidFill>
                <a:latin typeface="Montserrat" panose="00000500000000000000" pitchFamily="2" charset="0"/>
              </a:rPr>
              <a:t>user32.dll </a:t>
            </a:r>
            <a:r>
              <a:rPr lang="vi-VN">
                <a:solidFill>
                  <a:schemeClr val="accent6"/>
                </a:solidFill>
                <a:latin typeface="Montserrat" panose="00000500000000000000" pitchFamily="2" charset="0"/>
              </a:rPr>
              <a:t>is one of a dynamic libraries in Windows that provides API functions to manage windows, handle keyboard and mouse input, and other user interface functions.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solidFill>
                  <a:schemeClr val="accent6"/>
                </a:solidFill>
                <a:latin typeface="Montserrat" panose="00000500000000000000" pitchFamily="2" charset="0"/>
              </a:rPr>
              <a:t>Important functions in </a:t>
            </a:r>
            <a:r>
              <a:rPr lang="vi-VN" b="1">
                <a:solidFill>
                  <a:schemeClr val="accent6"/>
                </a:solidFill>
                <a:latin typeface="Montserrat" panose="00000500000000000000" pitchFamily="2" charset="0"/>
              </a:rPr>
              <a:t>`user32.dll`:</a:t>
            </a:r>
            <a:endParaRPr lang="vi-VN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Google Shape;224;p45">
            <a:extLst>
              <a:ext uri="{FF2B5EF4-FFF2-40B4-BE49-F238E27FC236}">
                <a16:creationId xmlns:a16="http://schemas.microsoft.com/office/drawing/2014/main" id="{3E242EEF-7295-EB00-CD0F-FEF27F9A8532}"/>
              </a:ext>
            </a:extLst>
          </p:cNvPr>
          <p:cNvSpPr txBox="1">
            <a:spLocks/>
          </p:cNvSpPr>
          <p:nvPr/>
        </p:nvSpPr>
        <p:spPr>
          <a:xfrm>
            <a:off x="328768" y="466685"/>
            <a:ext cx="4069611" cy="42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b="1">
                <a:solidFill>
                  <a:schemeClr val="accent6"/>
                </a:solidFill>
              </a:rPr>
              <a:t>Overview of user32.dll</a:t>
            </a:r>
            <a:endParaRPr lang="en-US" sz="1800" b="1">
              <a:solidFill>
                <a:schemeClr val="accent6"/>
              </a:solidFill>
            </a:endParaRPr>
          </a:p>
        </p:txBody>
      </p:sp>
      <p:sp>
        <p:nvSpPr>
          <p:cNvPr id="7" name="Rectangle 38">
            <a:extLst>
              <a:ext uri="{FF2B5EF4-FFF2-40B4-BE49-F238E27FC236}">
                <a16:creationId xmlns:a16="http://schemas.microsoft.com/office/drawing/2014/main" id="{FDA49542-D913-7495-3C31-2A61C3DDD9B9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ình chữ nhật 3">
            <a:extLst>
              <a:ext uri="{FF2B5EF4-FFF2-40B4-BE49-F238E27FC236}">
                <a16:creationId xmlns:a16="http://schemas.microsoft.com/office/drawing/2014/main" id="{38D6F27B-34BB-AE69-B8EA-1353FA4480EE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ED5702EF-586C-CBB0-B1E4-0E96015CD54A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14;p44">
            <a:extLst>
              <a:ext uri="{FF2B5EF4-FFF2-40B4-BE49-F238E27FC236}">
                <a16:creationId xmlns:a16="http://schemas.microsoft.com/office/drawing/2014/main" id="{4C567259-41B1-875E-5ED5-3C2EF9C3C2BC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rgbClr val="000000"/>
                </a:solidFill>
              </a:rPr>
              <a:t>3.1 </a:t>
            </a:r>
            <a:r>
              <a:rPr lang="en-US" sz="2400" err="1">
                <a:solidFill>
                  <a:srgbClr val="000000"/>
                </a:solidFill>
              </a:rPr>
              <a:t>Ctypes</a:t>
            </a:r>
            <a:r>
              <a:rPr lang="en-US" sz="2400">
                <a:solidFill>
                  <a:srgbClr val="000000"/>
                </a:solidFill>
              </a:rPr>
              <a:t> Library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EB815-BD18-E29B-2884-0038F9ECA136}"/>
              </a:ext>
            </a:extLst>
          </p:cNvPr>
          <p:cNvSpPr txBox="1"/>
          <p:nvPr/>
        </p:nvSpPr>
        <p:spPr>
          <a:xfrm>
            <a:off x="734365" y="2486258"/>
            <a:ext cx="7675270" cy="61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5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1200" b="1">
                <a:solidFill>
                  <a:schemeClr val="accent6"/>
                </a:solidFill>
                <a:latin typeface="Montserrat" panose="00000500000000000000" pitchFamily="2" charset="0"/>
              </a:rPr>
              <a:t>`setCursorPos`</a:t>
            </a:r>
            <a:r>
              <a:rPr lang="vi-VN" sz="1200">
                <a:solidFill>
                  <a:schemeClr val="accent6"/>
                </a:solidFill>
                <a:latin typeface="Montserrat" panose="00000500000000000000" pitchFamily="2" charset="0"/>
              </a:rPr>
              <a:t>: Moves the mouse cursor to a specific position.</a:t>
            </a:r>
          </a:p>
          <a:p>
            <a:pPr marL="285750" lvl="5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1200" b="1">
                <a:solidFill>
                  <a:schemeClr val="accent6"/>
                </a:solidFill>
                <a:latin typeface="Montserrat" panose="00000500000000000000" pitchFamily="2" charset="0"/>
              </a:rPr>
              <a:t>`mouse_event`</a:t>
            </a:r>
            <a:r>
              <a:rPr lang="vi-VN" sz="1200">
                <a:solidFill>
                  <a:schemeClr val="accent6"/>
                </a:solidFill>
                <a:latin typeface="Montserrat" panose="00000500000000000000" pitchFamily="2" charset="0"/>
              </a:rPr>
              <a:t>: Generates mouse events such as mouse clicks, releases, and scrolls.</a:t>
            </a:r>
          </a:p>
        </p:txBody>
      </p:sp>
    </p:spTree>
    <p:extLst>
      <p:ext uri="{BB962C8B-B14F-4D97-AF65-F5344CB8AC3E}">
        <p14:creationId xmlns:p14="http://schemas.microsoft.com/office/powerpoint/2010/main" val="1609423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3;p38">
            <a:extLst>
              <a:ext uri="{FF2B5EF4-FFF2-40B4-BE49-F238E27FC236}">
                <a16:creationId xmlns:a16="http://schemas.microsoft.com/office/drawing/2014/main" id="{D54A1C38-737E-CBB6-0AE4-C0315B1F6CAC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4" name="Google Shape;163;p38">
            <a:extLst>
              <a:ext uri="{FF2B5EF4-FFF2-40B4-BE49-F238E27FC236}">
                <a16:creationId xmlns:a16="http://schemas.microsoft.com/office/drawing/2014/main" id="{B9DF666F-212B-4EE3-CEF7-16FDCD05DB57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21</a:t>
            </a:r>
          </a:p>
        </p:txBody>
      </p:sp>
      <p:sp>
        <p:nvSpPr>
          <p:cNvPr id="3" name="Google Shape;224;p45">
            <a:extLst>
              <a:ext uri="{FF2B5EF4-FFF2-40B4-BE49-F238E27FC236}">
                <a16:creationId xmlns:a16="http://schemas.microsoft.com/office/drawing/2014/main" id="{3E242EEF-7295-EB00-CD0F-FEF27F9A8532}"/>
              </a:ext>
            </a:extLst>
          </p:cNvPr>
          <p:cNvSpPr txBox="1">
            <a:spLocks/>
          </p:cNvSpPr>
          <p:nvPr/>
        </p:nvSpPr>
        <p:spPr>
          <a:xfrm>
            <a:off x="328768" y="466685"/>
            <a:ext cx="4069611" cy="42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b="1">
                <a:solidFill>
                  <a:schemeClr val="accent6"/>
                </a:solidFill>
                <a:latin typeface="Montserrat" panose="00000500000000000000" pitchFamily="2" charset="0"/>
              </a:rPr>
              <a:t>setCursorPos</a:t>
            </a:r>
            <a:endParaRPr lang="en-US" sz="1800" b="1">
              <a:solidFill>
                <a:schemeClr val="accent6"/>
              </a:solidFill>
            </a:endParaRPr>
          </a:p>
        </p:txBody>
      </p:sp>
      <p:sp>
        <p:nvSpPr>
          <p:cNvPr id="7" name="Rectangle 38">
            <a:extLst>
              <a:ext uri="{FF2B5EF4-FFF2-40B4-BE49-F238E27FC236}">
                <a16:creationId xmlns:a16="http://schemas.microsoft.com/office/drawing/2014/main" id="{FDA49542-D913-7495-3C31-2A61C3DDD9B9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ình chữ nhật 3">
            <a:extLst>
              <a:ext uri="{FF2B5EF4-FFF2-40B4-BE49-F238E27FC236}">
                <a16:creationId xmlns:a16="http://schemas.microsoft.com/office/drawing/2014/main" id="{38D6F27B-34BB-AE69-B8EA-1353FA4480EE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ED5702EF-586C-CBB0-B1E4-0E96015CD54A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14;p44">
            <a:extLst>
              <a:ext uri="{FF2B5EF4-FFF2-40B4-BE49-F238E27FC236}">
                <a16:creationId xmlns:a16="http://schemas.microsoft.com/office/drawing/2014/main" id="{4C567259-41B1-875E-5ED5-3C2EF9C3C2BC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rgbClr val="000000"/>
                </a:solidFill>
              </a:rPr>
              <a:t>3.1 </a:t>
            </a:r>
            <a:r>
              <a:rPr lang="en-US" sz="2400" err="1">
                <a:solidFill>
                  <a:srgbClr val="000000"/>
                </a:solidFill>
              </a:rPr>
              <a:t>Ctypes</a:t>
            </a:r>
            <a:r>
              <a:rPr lang="en-US" sz="2400">
                <a:solidFill>
                  <a:srgbClr val="000000"/>
                </a:solidFill>
              </a:rPr>
              <a:t> Library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9F824D-5C5C-7F1C-8229-84AB8D90819C}"/>
              </a:ext>
            </a:extLst>
          </p:cNvPr>
          <p:cNvSpPr txBox="1"/>
          <p:nvPr/>
        </p:nvSpPr>
        <p:spPr>
          <a:xfrm>
            <a:off x="225146" y="989824"/>
            <a:ext cx="7675270" cy="1025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Montserrat" panose="00000500000000000000" pitchFamily="2" charset="0"/>
              </a:rPr>
              <a:t>SetCursorPos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 is a function in the </a:t>
            </a:r>
            <a:r>
              <a:rPr lang="en-US" b="1">
                <a:solidFill>
                  <a:schemeClr val="accent6"/>
                </a:solidFill>
                <a:latin typeface="Montserrat" panose="00000500000000000000" pitchFamily="2" charset="0"/>
              </a:rPr>
              <a:t>user32.dll 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library that sets the cursor position to the specified screen coordinates.</a:t>
            </a:r>
            <a:endParaRPr lang="vi-VN">
              <a:solidFill>
                <a:schemeClr val="accent6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solidFill>
                  <a:schemeClr val="accent6"/>
                </a:solidFill>
                <a:latin typeface="Montserrat" panose="00000500000000000000" pitchFamily="2" charset="0"/>
              </a:rPr>
              <a:t>Syntax: </a:t>
            </a:r>
            <a:r>
              <a:rPr lang="vi-VN" b="1">
                <a:solidFill>
                  <a:schemeClr val="accent6"/>
                </a:solidFill>
                <a:latin typeface="Montserrat" panose="00000500000000000000" pitchFamily="2" charset="0"/>
              </a:rPr>
              <a:t>BOOL SetCursorPos(int X, int Y);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D7854-4A2D-FA39-B8E5-700E050E368E}"/>
              </a:ext>
            </a:extLst>
          </p:cNvPr>
          <p:cNvSpPr txBox="1"/>
          <p:nvPr/>
        </p:nvSpPr>
        <p:spPr>
          <a:xfrm>
            <a:off x="882387" y="2059810"/>
            <a:ext cx="7675270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b="1">
                <a:solidFill>
                  <a:schemeClr val="accent6"/>
                </a:solidFill>
                <a:latin typeface="Montserrat" panose="00000500000000000000" pitchFamily="2" charset="0"/>
              </a:rPr>
              <a:t>`X`:</a:t>
            </a:r>
            <a:r>
              <a:rPr lang="vi-VN">
                <a:solidFill>
                  <a:schemeClr val="accent6"/>
                </a:solidFill>
                <a:latin typeface="Montserrat" panose="00000500000000000000" pitchFamily="2" charset="0"/>
              </a:rPr>
              <a:t> The new x-coordinate of the cursor.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b="1">
                <a:solidFill>
                  <a:schemeClr val="accent6"/>
                </a:solidFill>
                <a:latin typeface="Montserrat" panose="00000500000000000000" pitchFamily="2" charset="0"/>
              </a:rPr>
              <a:t>`Y`:</a:t>
            </a:r>
            <a:r>
              <a:rPr lang="vi-VN">
                <a:solidFill>
                  <a:schemeClr val="accent6"/>
                </a:solidFill>
                <a:latin typeface="Montserrat" panose="00000500000000000000" pitchFamily="2" charset="0"/>
              </a:rPr>
              <a:t> The new y-coordinate of the cursor.</a:t>
            </a:r>
          </a:p>
        </p:txBody>
      </p:sp>
    </p:spTree>
    <p:extLst>
      <p:ext uri="{BB962C8B-B14F-4D97-AF65-F5344CB8AC3E}">
        <p14:creationId xmlns:p14="http://schemas.microsoft.com/office/powerpoint/2010/main" val="3048416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3;p38">
            <a:extLst>
              <a:ext uri="{FF2B5EF4-FFF2-40B4-BE49-F238E27FC236}">
                <a16:creationId xmlns:a16="http://schemas.microsoft.com/office/drawing/2014/main" id="{D54A1C38-737E-CBB6-0AE4-C0315B1F6CAC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4" name="Google Shape;163;p38">
            <a:extLst>
              <a:ext uri="{FF2B5EF4-FFF2-40B4-BE49-F238E27FC236}">
                <a16:creationId xmlns:a16="http://schemas.microsoft.com/office/drawing/2014/main" id="{B9DF666F-212B-4EE3-CEF7-16FDCD05DB57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22</a:t>
            </a:r>
          </a:p>
        </p:txBody>
      </p:sp>
      <p:sp>
        <p:nvSpPr>
          <p:cNvPr id="3" name="Google Shape;224;p45">
            <a:extLst>
              <a:ext uri="{FF2B5EF4-FFF2-40B4-BE49-F238E27FC236}">
                <a16:creationId xmlns:a16="http://schemas.microsoft.com/office/drawing/2014/main" id="{3E242EEF-7295-EB00-CD0F-FEF27F9A8532}"/>
              </a:ext>
            </a:extLst>
          </p:cNvPr>
          <p:cNvSpPr txBox="1">
            <a:spLocks/>
          </p:cNvSpPr>
          <p:nvPr/>
        </p:nvSpPr>
        <p:spPr>
          <a:xfrm>
            <a:off x="328768" y="466685"/>
            <a:ext cx="4069611" cy="42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b="1">
                <a:solidFill>
                  <a:schemeClr val="accent6"/>
                </a:solidFill>
                <a:latin typeface="Montserrat" panose="00000500000000000000" pitchFamily="2" charset="0"/>
              </a:rPr>
              <a:t>Call SetCursorPos in Python</a:t>
            </a:r>
            <a:endParaRPr lang="en-US" sz="1800" b="1">
              <a:solidFill>
                <a:schemeClr val="accent6"/>
              </a:solidFill>
            </a:endParaRPr>
          </a:p>
        </p:txBody>
      </p:sp>
      <p:sp>
        <p:nvSpPr>
          <p:cNvPr id="7" name="Rectangle 38">
            <a:extLst>
              <a:ext uri="{FF2B5EF4-FFF2-40B4-BE49-F238E27FC236}">
                <a16:creationId xmlns:a16="http://schemas.microsoft.com/office/drawing/2014/main" id="{FDA49542-D913-7495-3C31-2A61C3DDD9B9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ình chữ nhật 3">
            <a:extLst>
              <a:ext uri="{FF2B5EF4-FFF2-40B4-BE49-F238E27FC236}">
                <a16:creationId xmlns:a16="http://schemas.microsoft.com/office/drawing/2014/main" id="{38D6F27B-34BB-AE69-B8EA-1353FA4480EE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ED5702EF-586C-CBB0-B1E4-0E96015CD54A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14;p44">
            <a:extLst>
              <a:ext uri="{FF2B5EF4-FFF2-40B4-BE49-F238E27FC236}">
                <a16:creationId xmlns:a16="http://schemas.microsoft.com/office/drawing/2014/main" id="{4C567259-41B1-875E-5ED5-3C2EF9C3C2BC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rgbClr val="000000"/>
                </a:solidFill>
              </a:rPr>
              <a:t>3.1 </a:t>
            </a:r>
            <a:r>
              <a:rPr lang="en-US" sz="2400" err="1">
                <a:solidFill>
                  <a:srgbClr val="000000"/>
                </a:solidFill>
              </a:rPr>
              <a:t>Ctypes</a:t>
            </a:r>
            <a:r>
              <a:rPr lang="en-US" sz="2400">
                <a:solidFill>
                  <a:srgbClr val="000000"/>
                </a:solidFill>
              </a:rPr>
              <a:t> Library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5CABEB-AF34-23E0-539B-89F95828ACDC}"/>
              </a:ext>
            </a:extLst>
          </p:cNvPr>
          <p:cNvSpPr txBox="1"/>
          <p:nvPr/>
        </p:nvSpPr>
        <p:spPr>
          <a:xfrm>
            <a:off x="225146" y="953248"/>
            <a:ext cx="7675270" cy="1025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solidFill>
                  <a:schemeClr val="accent6"/>
                </a:solidFill>
                <a:latin typeface="Montserrat" panose="00000500000000000000" pitchFamily="2" charset="0"/>
              </a:rPr>
              <a:t>To use `</a:t>
            </a:r>
            <a:r>
              <a:rPr lang="vi-VN" b="1">
                <a:solidFill>
                  <a:schemeClr val="accent6"/>
                </a:solidFill>
                <a:latin typeface="Montserrat" panose="00000500000000000000" pitchFamily="2" charset="0"/>
              </a:rPr>
              <a:t>SetCursorPos</a:t>
            </a:r>
            <a:r>
              <a:rPr lang="vi-VN">
                <a:solidFill>
                  <a:schemeClr val="accent6"/>
                </a:solidFill>
                <a:latin typeface="Montserrat" panose="00000500000000000000" pitchFamily="2" charset="0"/>
              </a:rPr>
              <a:t>` in Python, we need to load the function from `</a:t>
            </a:r>
            <a:r>
              <a:rPr lang="vi-VN" b="1">
                <a:solidFill>
                  <a:schemeClr val="accent6"/>
                </a:solidFill>
                <a:latin typeface="Montserrat" panose="00000500000000000000" pitchFamily="2" charset="0"/>
              </a:rPr>
              <a:t>user32.dll</a:t>
            </a:r>
            <a:r>
              <a:rPr lang="vi-VN">
                <a:solidFill>
                  <a:schemeClr val="accent6"/>
                </a:solidFill>
                <a:latin typeface="Montserrat" panose="00000500000000000000" pitchFamily="2" charset="0"/>
              </a:rPr>
              <a:t>` using `</a:t>
            </a:r>
            <a:r>
              <a:rPr lang="vi-VN" b="1">
                <a:solidFill>
                  <a:schemeClr val="accent6"/>
                </a:solidFill>
                <a:latin typeface="Montserrat" panose="00000500000000000000" pitchFamily="2" charset="0"/>
              </a:rPr>
              <a:t>ctypes</a:t>
            </a:r>
            <a:r>
              <a:rPr lang="vi-VN">
                <a:solidFill>
                  <a:schemeClr val="accent6"/>
                </a:solidFill>
                <a:latin typeface="Montserrat" panose="00000500000000000000" pitchFamily="2" charset="0"/>
              </a:rPr>
              <a:t>`.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solidFill>
                  <a:schemeClr val="accent6"/>
                </a:solidFill>
                <a:latin typeface="Montserrat" panose="00000500000000000000" pitchFamily="2" charset="0"/>
              </a:rPr>
              <a:t>Example code: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ED23E0-D708-B2AE-4DB8-13CD603DF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54" y="2039617"/>
            <a:ext cx="7442319" cy="274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68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3;p38">
            <a:extLst>
              <a:ext uri="{FF2B5EF4-FFF2-40B4-BE49-F238E27FC236}">
                <a16:creationId xmlns:a16="http://schemas.microsoft.com/office/drawing/2014/main" id="{D54A1C38-737E-CBB6-0AE4-C0315B1F6CAC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4" name="Google Shape;163;p38">
            <a:extLst>
              <a:ext uri="{FF2B5EF4-FFF2-40B4-BE49-F238E27FC236}">
                <a16:creationId xmlns:a16="http://schemas.microsoft.com/office/drawing/2014/main" id="{B9DF666F-212B-4EE3-CEF7-16FDCD05DB57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F104A-62BE-18D7-89F1-C7F97755017E}"/>
              </a:ext>
            </a:extLst>
          </p:cNvPr>
          <p:cNvSpPr txBox="1"/>
          <p:nvPr/>
        </p:nvSpPr>
        <p:spPr>
          <a:xfrm>
            <a:off x="225146" y="989824"/>
            <a:ext cx="7675270" cy="134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To use the mouse_event function, we need to define constants corresponding to mouse events.</a:t>
            </a:r>
            <a:endParaRPr lang="vi-VN">
              <a:solidFill>
                <a:schemeClr val="accent6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These constants are used as parameters for the mouse_event function to specify the type of mouse event to generate.</a:t>
            </a:r>
            <a:endParaRPr lang="vi-VN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Google Shape;224;p45">
            <a:extLst>
              <a:ext uri="{FF2B5EF4-FFF2-40B4-BE49-F238E27FC236}">
                <a16:creationId xmlns:a16="http://schemas.microsoft.com/office/drawing/2014/main" id="{3E242EEF-7295-EB00-CD0F-FEF27F9A8532}"/>
              </a:ext>
            </a:extLst>
          </p:cNvPr>
          <p:cNvSpPr txBox="1">
            <a:spLocks/>
          </p:cNvSpPr>
          <p:nvPr/>
        </p:nvSpPr>
        <p:spPr>
          <a:xfrm>
            <a:off x="328768" y="466685"/>
            <a:ext cx="5450240" cy="42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b="1">
                <a:solidFill>
                  <a:schemeClr val="accent6"/>
                </a:solidFill>
                <a:latin typeface="Montserrat" panose="00000500000000000000" pitchFamily="2" charset="0"/>
              </a:rPr>
              <a:t>Defining Constant for Mouse Events</a:t>
            </a:r>
            <a:endParaRPr lang="en-US" sz="1800" b="1">
              <a:solidFill>
                <a:schemeClr val="accent6"/>
              </a:solidFill>
            </a:endParaRPr>
          </a:p>
        </p:txBody>
      </p:sp>
      <p:sp>
        <p:nvSpPr>
          <p:cNvPr id="7" name="Rectangle 38">
            <a:extLst>
              <a:ext uri="{FF2B5EF4-FFF2-40B4-BE49-F238E27FC236}">
                <a16:creationId xmlns:a16="http://schemas.microsoft.com/office/drawing/2014/main" id="{FDA49542-D913-7495-3C31-2A61C3DDD9B9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ình chữ nhật 3">
            <a:extLst>
              <a:ext uri="{FF2B5EF4-FFF2-40B4-BE49-F238E27FC236}">
                <a16:creationId xmlns:a16="http://schemas.microsoft.com/office/drawing/2014/main" id="{38D6F27B-34BB-AE69-B8EA-1353FA4480EE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ED5702EF-586C-CBB0-B1E4-0E96015CD54A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14;p44">
            <a:extLst>
              <a:ext uri="{FF2B5EF4-FFF2-40B4-BE49-F238E27FC236}">
                <a16:creationId xmlns:a16="http://schemas.microsoft.com/office/drawing/2014/main" id="{4C567259-41B1-875E-5ED5-3C2EF9C3C2BC}"/>
              </a:ext>
            </a:extLst>
          </p:cNvPr>
          <p:cNvSpPr txBox="1">
            <a:spLocks/>
          </p:cNvSpPr>
          <p:nvPr/>
        </p:nvSpPr>
        <p:spPr>
          <a:xfrm>
            <a:off x="489420" y="-24842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rgbClr val="000000"/>
                </a:solidFill>
              </a:rPr>
              <a:t>3.1 </a:t>
            </a:r>
            <a:r>
              <a:rPr lang="en-US" sz="2400" err="1">
                <a:solidFill>
                  <a:srgbClr val="000000"/>
                </a:solidFill>
              </a:rPr>
              <a:t>Ctypes</a:t>
            </a:r>
            <a:r>
              <a:rPr lang="en-US" sz="2400">
                <a:solidFill>
                  <a:srgbClr val="000000"/>
                </a:solidFill>
              </a:rPr>
              <a:t> Library</a:t>
            </a:r>
          </a:p>
        </p:txBody>
      </p:sp>
      <p:sp>
        <p:nvSpPr>
          <p:cNvPr id="6" name="Google Shape;224;p45">
            <a:extLst>
              <a:ext uri="{FF2B5EF4-FFF2-40B4-BE49-F238E27FC236}">
                <a16:creationId xmlns:a16="http://schemas.microsoft.com/office/drawing/2014/main" id="{BD8A31C8-3031-AFD7-6822-B0300139A0D9}"/>
              </a:ext>
            </a:extLst>
          </p:cNvPr>
          <p:cNvSpPr txBox="1">
            <a:spLocks/>
          </p:cNvSpPr>
          <p:nvPr/>
        </p:nvSpPr>
        <p:spPr>
          <a:xfrm>
            <a:off x="328768" y="2260487"/>
            <a:ext cx="5450240" cy="42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chemeClr val="accent6"/>
                </a:solidFill>
              </a:rPr>
              <a:t>Syntax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E2229-2C13-1772-616E-A67A9F562D95}"/>
              </a:ext>
            </a:extLst>
          </p:cNvPr>
          <p:cNvSpPr txBox="1"/>
          <p:nvPr/>
        </p:nvSpPr>
        <p:spPr>
          <a:xfrm>
            <a:off x="3234277" y="2699979"/>
            <a:ext cx="2675445" cy="200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200" err="1">
                <a:solidFill>
                  <a:schemeClr val="accent6"/>
                </a:solidFill>
                <a:latin typeface="Montserrat" panose="00000500000000000000" pitchFamily="2" charset="0"/>
              </a:rPr>
              <a:t>mouse_event</a:t>
            </a:r>
            <a:r>
              <a:rPr lang="vi-VN" sz="1200">
                <a:solidFill>
                  <a:schemeClr val="accent6"/>
                </a:solidFill>
                <a:latin typeface="Montserrat" panose="00000500000000000000" pitchFamily="2" charset="0"/>
              </a:rPr>
              <a:t>(</a:t>
            </a:r>
            <a:br>
              <a:rPr lang="vi-VN" sz="1200">
                <a:solidFill>
                  <a:schemeClr val="accent6"/>
                </a:solidFill>
                <a:latin typeface="Montserrat" panose="00000500000000000000" pitchFamily="2" charset="0"/>
              </a:rPr>
            </a:br>
            <a:r>
              <a:rPr lang="vi-VN" sz="1200">
                <a:solidFill>
                  <a:schemeClr val="accent6"/>
                </a:solidFill>
                <a:latin typeface="Montserrat" panose="00000500000000000000" pitchFamily="2" charset="0"/>
              </a:rPr>
              <a:t>   [in] DWORD           </a:t>
            </a:r>
            <a:r>
              <a:rPr lang="vi-VN" sz="1200" err="1">
                <a:solidFill>
                  <a:schemeClr val="accent6"/>
                </a:solidFill>
                <a:latin typeface="Montserrat" panose="00000500000000000000" pitchFamily="2" charset="0"/>
              </a:rPr>
              <a:t>dwFlags</a:t>
            </a:r>
            <a:r>
              <a:rPr lang="vi-VN" sz="1200">
                <a:solidFill>
                  <a:schemeClr val="accent6"/>
                </a:solidFill>
                <a:latin typeface="Montserrat" panose="00000500000000000000" pitchFamily="2" charset="0"/>
              </a:rPr>
              <a:t>,</a:t>
            </a:r>
            <a:br>
              <a:rPr lang="vi-VN" sz="1200">
                <a:solidFill>
                  <a:schemeClr val="accent6"/>
                </a:solidFill>
                <a:latin typeface="Montserrat" panose="00000500000000000000" pitchFamily="2" charset="0"/>
              </a:rPr>
            </a:br>
            <a:r>
              <a:rPr lang="vi-VN" sz="1200">
                <a:solidFill>
                  <a:schemeClr val="accent6"/>
                </a:solidFill>
                <a:latin typeface="Montserrat" panose="00000500000000000000" pitchFamily="2" charset="0"/>
              </a:rPr>
              <a:t>   [in] DWORD           </a:t>
            </a:r>
            <a:r>
              <a:rPr lang="vi-VN" sz="1200" err="1">
                <a:solidFill>
                  <a:schemeClr val="accent6"/>
                </a:solidFill>
                <a:latin typeface="Montserrat" panose="00000500000000000000" pitchFamily="2" charset="0"/>
              </a:rPr>
              <a:t>dx</a:t>
            </a:r>
            <a:r>
              <a:rPr lang="vi-VN" sz="1200">
                <a:solidFill>
                  <a:schemeClr val="accent6"/>
                </a:solidFill>
                <a:latin typeface="Montserrat" panose="00000500000000000000" pitchFamily="2" charset="0"/>
              </a:rPr>
              <a:t>,</a:t>
            </a:r>
            <a:br>
              <a:rPr lang="vi-VN" sz="1200">
                <a:solidFill>
                  <a:schemeClr val="accent6"/>
                </a:solidFill>
                <a:latin typeface="Montserrat" panose="00000500000000000000" pitchFamily="2" charset="0"/>
              </a:rPr>
            </a:br>
            <a:r>
              <a:rPr lang="vi-VN" sz="1200">
                <a:solidFill>
                  <a:schemeClr val="accent6"/>
                </a:solidFill>
                <a:latin typeface="Montserrat" panose="00000500000000000000" pitchFamily="2" charset="0"/>
              </a:rPr>
              <a:t>   [in] DWORD           </a:t>
            </a:r>
            <a:r>
              <a:rPr lang="vi-VN" sz="1200" err="1">
                <a:solidFill>
                  <a:schemeClr val="accent6"/>
                </a:solidFill>
                <a:latin typeface="Montserrat" panose="00000500000000000000" pitchFamily="2" charset="0"/>
              </a:rPr>
              <a:t>dy</a:t>
            </a:r>
            <a:r>
              <a:rPr lang="vi-VN" sz="1200">
                <a:solidFill>
                  <a:schemeClr val="accent6"/>
                </a:solidFill>
                <a:latin typeface="Montserrat" panose="00000500000000000000" pitchFamily="2" charset="0"/>
              </a:rPr>
              <a:t>,</a:t>
            </a:r>
            <a:br>
              <a:rPr lang="vi-VN" sz="1200">
                <a:solidFill>
                  <a:schemeClr val="accent6"/>
                </a:solidFill>
                <a:latin typeface="Montserrat" panose="00000500000000000000" pitchFamily="2" charset="0"/>
              </a:rPr>
            </a:br>
            <a:r>
              <a:rPr lang="vi-VN" sz="1200">
                <a:solidFill>
                  <a:schemeClr val="accent6"/>
                </a:solidFill>
                <a:latin typeface="Montserrat" panose="00000500000000000000" pitchFamily="2" charset="0"/>
              </a:rPr>
              <a:t>   [in] DWORD           </a:t>
            </a:r>
            <a:r>
              <a:rPr lang="vi-VN" sz="1200" err="1">
                <a:solidFill>
                  <a:schemeClr val="accent6"/>
                </a:solidFill>
                <a:latin typeface="Montserrat" panose="00000500000000000000" pitchFamily="2" charset="0"/>
              </a:rPr>
              <a:t>dwData</a:t>
            </a:r>
            <a:r>
              <a:rPr lang="vi-VN" sz="1200">
                <a:solidFill>
                  <a:schemeClr val="accent6"/>
                </a:solidFill>
                <a:latin typeface="Montserrat" panose="00000500000000000000" pitchFamily="2" charset="0"/>
              </a:rPr>
              <a:t>,</a:t>
            </a:r>
            <a:br>
              <a:rPr lang="vi-VN" sz="1200">
                <a:solidFill>
                  <a:schemeClr val="accent6"/>
                </a:solidFill>
                <a:latin typeface="Montserrat" panose="00000500000000000000" pitchFamily="2" charset="0"/>
              </a:rPr>
            </a:br>
            <a:r>
              <a:rPr lang="vi-VN" sz="1200">
                <a:solidFill>
                  <a:schemeClr val="accent6"/>
                </a:solidFill>
                <a:latin typeface="Montserrat" panose="00000500000000000000" pitchFamily="2" charset="0"/>
              </a:rPr>
              <a:t>   [in] ULONG_PTR   </a:t>
            </a:r>
            <a:r>
              <a:rPr lang="vi-VN" sz="1200" err="1">
                <a:solidFill>
                  <a:schemeClr val="accent6"/>
                </a:solidFill>
                <a:latin typeface="Montserrat" panose="00000500000000000000" pitchFamily="2" charset="0"/>
              </a:rPr>
              <a:t>dwExtraInfo</a:t>
            </a:r>
            <a:br>
              <a:rPr lang="vi-VN" sz="1200">
                <a:solidFill>
                  <a:schemeClr val="accent6"/>
                </a:solidFill>
                <a:latin typeface="Montserrat" panose="00000500000000000000" pitchFamily="2" charset="0"/>
              </a:rPr>
            </a:br>
            <a:r>
              <a:rPr lang="vi-VN" sz="1200">
                <a:solidFill>
                  <a:schemeClr val="accent6"/>
                </a:solidFill>
                <a:latin typeface="Montserrat" panose="000005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5412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3;p38">
            <a:extLst>
              <a:ext uri="{FF2B5EF4-FFF2-40B4-BE49-F238E27FC236}">
                <a16:creationId xmlns:a16="http://schemas.microsoft.com/office/drawing/2014/main" id="{D54A1C38-737E-CBB6-0AE4-C0315B1F6CAC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4" name="Google Shape;163;p38">
            <a:extLst>
              <a:ext uri="{FF2B5EF4-FFF2-40B4-BE49-F238E27FC236}">
                <a16:creationId xmlns:a16="http://schemas.microsoft.com/office/drawing/2014/main" id="{B9DF666F-212B-4EE3-CEF7-16FDCD05DB57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24</a:t>
            </a:r>
          </a:p>
        </p:txBody>
      </p:sp>
      <p:sp>
        <p:nvSpPr>
          <p:cNvPr id="3" name="Google Shape;224;p45">
            <a:extLst>
              <a:ext uri="{FF2B5EF4-FFF2-40B4-BE49-F238E27FC236}">
                <a16:creationId xmlns:a16="http://schemas.microsoft.com/office/drawing/2014/main" id="{3E242EEF-7295-EB00-CD0F-FEF27F9A8532}"/>
              </a:ext>
            </a:extLst>
          </p:cNvPr>
          <p:cNvSpPr txBox="1">
            <a:spLocks/>
          </p:cNvSpPr>
          <p:nvPr/>
        </p:nvSpPr>
        <p:spPr>
          <a:xfrm>
            <a:off x="328768" y="466685"/>
            <a:ext cx="5450240" cy="42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b="1">
                <a:solidFill>
                  <a:schemeClr val="accent6"/>
                </a:solidFill>
              </a:rPr>
              <a:t>Constants for Mouse Events</a:t>
            </a:r>
            <a:endParaRPr lang="en-US" sz="1800" b="1">
              <a:solidFill>
                <a:schemeClr val="accent6"/>
              </a:solidFill>
            </a:endParaRPr>
          </a:p>
        </p:txBody>
      </p:sp>
      <p:sp>
        <p:nvSpPr>
          <p:cNvPr id="7" name="Rectangle 38">
            <a:extLst>
              <a:ext uri="{FF2B5EF4-FFF2-40B4-BE49-F238E27FC236}">
                <a16:creationId xmlns:a16="http://schemas.microsoft.com/office/drawing/2014/main" id="{FDA49542-D913-7495-3C31-2A61C3DDD9B9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ình chữ nhật 3">
            <a:extLst>
              <a:ext uri="{FF2B5EF4-FFF2-40B4-BE49-F238E27FC236}">
                <a16:creationId xmlns:a16="http://schemas.microsoft.com/office/drawing/2014/main" id="{38D6F27B-34BB-AE69-B8EA-1353FA4480EE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ED5702EF-586C-CBB0-B1E4-0E96015CD54A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14;p44">
            <a:extLst>
              <a:ext uri="{FF2B5EF4-FFF2-40B4-BE49-F238E27FC236}">
                <a16:creationId xmlns:a16="http://schemas.microsoft.com/office/drawing/2014/main" id="{4C567259-41B1-875E-5ED5-3C2EF9C3C2BC}"/>
              </a:ext>
            </a:extLst>
          </p:cNvPr>
          <p:cNvSpPr txBox="1">
            <a:spLocks/>
          </p:cNvSpPr>
          <p:nvPr/>
        </p:nvSpPr>
        <p:spPr>
          <a:xfrm>
            <a:off x="489420" y="-24842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rgbClr val="000000"/>
                </a:solidFill>
              </a:rPr>
              <a:t>3.1 </a:t>
            </a:r>
            <a:r>
              <a:rPr lang="en-US" sz="2400" err="1">
                <a:solidFill>
                  <a:srgbClr val="000000"/>
                </a:solidFill>
              </a:rPr>
              <a:t>Ctypes</a:t>
            </a:r>
            <a:r>
              <a:rPr lang="en-US" sz="2400">
                <a:solidFill>
                  <a:srgbClr val="000000"/>
                </a:solidFill>
              </a:rPr>
              <a:t> Library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79D68A-E57D-93C5-449E-C07C751E8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838207"/>
              </p:ext>
            </p:extLst>
          </p:nvPr>
        </p:nvGraphicFramePr>
        <p:xfrm>
          <a:off x="1524000" y="1223775"/>
          <a:ext cx="6096000" cy="3175000"/>
        </p:xfrm>
        <a:graphic>
          <a:graphicData uri="http://schemas.openxmlformats.org/drawingml/2006/table">
            <a:tbl>
              <a:tblPr firstRow="1" bandRow="1">
                <a:tableStyleId>{C296DC39-09D0-416A-A030-E97DC155B167}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17817859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124361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b="1">
                          <a:latin typeface="Montserrat" panose="00000500000000000000" pitchFamily="2" charset="0"/>
                        </a:rPr>
                        <a:t>Value (dwFlags)</a:t>
                      </a:r>
                      <a:endParaRPr lang="en-US" b="1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>
                          <a:latin typeface="Montserrat" panose="00000500000000000000" pitchFamily="2" charset="0"/>
                        </a:rPr>
                        <a:t>Meaning</a:t>
                      </a:r>
                      <a:endParaRPr lang="en-US" b="1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028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>
                          <a:solidFill>
                            <a:schemeClr val="accent6"/>
                          </a:solidFill>
                          <a:latin typeface="Montserrat" panose="00000500000000000000" pitchFamily="2" charset="0"/>
                        </a:rPr>
                        <a:t>MOUSEEVENTF_LEFTDOWN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b="1">
                          <a:solidFill>
                            <a:schemeClr val="accent6"/>
                          </a:solidFill>
                          <a:latin typeface="Montserrat" panose="00000500000000000000" pitchFamily="2" charset="0"/>
                        </a:rPr>
                        <a:t>(0x0002)</a:t>
                      </a:r>
                      <a:endParaRPr lang="en-US" b="1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>
                          <a:solidFill>
                            <a:schemeClr val="accent6"/>
                          </a:solidFill>
                          <a:latin typeface="Montserrat" panose="00000500000000000000" pitchFamily="2" charset="0"/>
                        </a:rPr>
                        <a:t>Left mouse button down</a:t>
                      </a:r>
                    </a:p>
                    <a:p>
                      <a:endParaRPr lang="en-US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76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>
                          <a:solidFill>
                            <a:schemeClr val="accent6"/>
                          </a:solidFill>
                          <a:latin typeface="Montserrat" panose="00000500000000000000" pitchFamily="2" charset="0"/>
                        </a:rPr>
                        <a:t>MOUSEEVENTF_LEFTUP</a:t>
                      </a:r>
                    </a:p>
                    <a:p>
                      <a:r>
                        <a:rPr lang="vi-VN" b="1">
                          <a:solidFill>
                            <a:schemeClr val="accent6"/>
                          </a:solidFill>
                          <a:latin typeface="Montserrat" panose="00000500000000000000" pitchFamily="2" charset="0"/>
                        </a:rPr>
                        <a:t>(0x0004)</a:t>
                      </a:r>
                      <a:endParaRPr lang="en-US" b="1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>
                          <a:solidFill>
                            <a:schemeClr val="accent6"/>
                          </a:solidFill>
                          <a:latin typeface="Montserrat" panose="00000500000000000000" pitchFamily="2" charset="0"/>
                        </a:rPr>
                        <a:t>Left mouse button up</a:t>
                      </a:r>
                      <a:endParaRPr lang="en-US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910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>
                          <a:solidFill>
                            <a:schemeClr val="accent6"/>
                          </a:solidFill>
                          <a:latin typeface="Montserrat" panose="00000500000000000000" pitchFamily="2" charset="0"/>
                        </a:rPr>
                        <a:t>MOUSEEVENTF_RIGHTDOWN</a:t>
                      </a:r>
                    </a:p>
                    <a:p>
                      <a:r>
                        <a:rPr lang="vi-VN" b="1">
                          <a:solidFill>
                            <a:schemeClr val="accent6"/>
                          </a:solidFill>
                          <a:latin typeface="Montserrat" panose="00000500000000000000" pitchFamily="2" charset="0"/>
                        </a:rPr>
                        <a:t>(0x0008)</a:t>
                      </a:r>
                      <a:endParaRPr lang="en-US" b="1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>
                          <a:solidFill>
                            <a:schemeClr val="accent6"/>
                          </a:solidFill>
                          <a:latin typeface="Montserrat" panose="00000500000000000000" pitchFamily="2" charset="0"/>
                        </a:rPr>
                        <a:t>Right mouse button down</a:t>
                      </a:r>
                      <a:endParaRPr lang="en-US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94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>
                          <a:solidFill>
                            <a:schemeClr val="accent6"/>
                          </a:solidFill>
                          <a:latin typeface="Montserrat" panose="00000500000000000000" pitchFamily="2" charset="0"/>
                        </a:rPr>
                        <a:t>MOUSEEVENTF_RIGHTUP</a:t>
                      </a:r>
                    </a:p>
                    <a:p>
                      <a:r>
                        <a:rPr lang="vi-VN" b="1">
                          <a:solidFill>
                            <a:schemeClr val="accent6"/>
                          </a:solidFill>
                          <a:latin typeface="Montserrat" panose="00000500000000000000" pitchFamily="2" charset="0"/>
                        </a:rPr>
                        <a:t>(0x0010)</a:t>
                      </a:r>
                      <a:endParaRPr lang="en-US" b="1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>
                          <a:solidFill>
                            <a:schemeClr val="accent6"/>
                          </a:solidFill>
                          <a:latin typeface="Montserrat" panose="00000500000000000000" pitchFamily="2" charset="0"/>
                        </a:rPr>
                        <a:t>Right mouse button up</a:t>
                      </a:r>
                      <a:endParaRPr lang="en-US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733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>
                          <a:solidFill>
                            <a:schemeClr val="accent6"/>
                          </a:solidFill>
                          <a:latin typeface="Montserrat" panose="00000500000000000000" pitchFamily="2" charset="0"/>
                        </a:rPr>
                        <a:t>MOUSEEVENTF_WHEEL </a:t>
                      </a:r>
                    </a:p>
                    <a:p>
                      <a:r>
                        <a:rPr lang="vi-VN" b="1">
                          <a:solidFill>
                            <a:schemeClr val="accent6"/>
                          </a:solidFill>
                          <a:latin typeface="Montserrat" panose="00000500000000000000" pitchFamily="2" charset="0"/>
                        </a:rPr>
                        <a:t>(0x0800)</a:t>
                      </a:r>
                      <a:endParaRPr lang="en-US" b="1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>
                          <a:solidFill>
                            <a:schemeClr val="accent6"/>
                          </a:solidFill>
                          <a:latin typeface="Montserrat" panose="00000500000000000000" pitchFamily="2" charset="0"/>
                        </a:rPr>
                        <a:t>Mouse wheel scroll. The amount of movement is specified in </a:t>
                      </a:r>
                      <a:r>
                        <a:rPr lang="vi-VN" b="1">
                          <a:solidFill>
                            <a:schemeClr val="accent6"/>
                          </a:solidFill>
                          <a:latin typeface="Montserrat" panose="00000500000000000000" pitchFamily="2" charset="0"/>
                        </a:rPr>
                        <a:t>dwData.</a:t>
                      </a:r>
                      <a:endParaRPr lang="en-US" b="1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774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292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3;p38">
            <a:extLst>
              <a:ext uri="{FF2B5EF4-FFF2-40B4-BE49-F238E27FC236}">
                <a16:creationId xmlns:a16="http://schemas.microsoft.com/office/drawing/2014/main" id="{D54A1C38-737E-CBB6-0AE4-C0315B1F6CAC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4" name="Google Shape;163;p38">
            <a:extLst>
              <a:ext uri="{FF2B5EF4-FFF2-40B4-BE49-F238E27FC236}">
                <a16:creationId xmlns:a16="http://schemas.microsoft.com/office/drawing/2014/main" id="{B9DF666F-212B-4EE3-CEF7-16FDCD05DB57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25</a:t>
            </a:r>
          </a:p>
        </p:txBody>
      </p:sp>
      <p:sp>
        <p:nvSpPr>
          <p:cNvPr id="7" name="Rectangle 38">
            <a:extLst>
              <a:ext uri="{FF2B5EF4-FFF2-40B4-BE49-F238E27FC236}">
                <a16:creationId xmlns:a16="http://schemas.microsoft.com/office/drawing/2014/main" id="{FDA49542-D913-7495-3C31-2A61C3DDD9B9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ình chữ nhật 3">
            <a:extLst>
              <a:ext uri="{FF2B5EF4-FFF2-40B4-BE49-F238E27FC236}">
                <a16:creationId xmlns:a16="http://schemas.microsoft.com/office/drawing/2014/main" id="{38D6F27B-34BB-AE69-B8EA-1353FA4480EE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ED5702EF-586C-CBB0-B1E4-0E96015CD54A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14;p44">
            <a:extLst>
              <a:ext uri="{FF2B5EF4-FFF2-40B4-BE49-F238E27FC236}">
                <a16:creationId xmlns:a16="http://schemas.microsoft.com/office/drawing/2014/main" id="{4C567259-41B1-875E-5ED5-3C2EF9C3C2BC}"/>
              </a:ext>
            </a:extLst>
          </p:cNvPr>
          <p:cNvSpPr txBox="1">
            <a:spLocks/>
          </p:cNvSpPr>
          <p:nvPr/>
        </p:nvSpPr>
        <p:spPr>
          <a:xfrm>
            <a:off x="489420" y="-24842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rgbClr val="000000"/>
                </a:solidFill>
              </a:rPr>
              <a:t>3.1 </a:t>
            </a:r>
            <a:r>
              <a:rPr lang="en-US" sz="2400" err="1">
                <a:solidFill>
                  <a:srgbClr val="000000"/>
                </a:solidFill>
              </a:rPr>
              <a:t>Ctypes</a:t>
            </a:r>
            <a:r>
              <a:rPr lang="en-US" sz="2400">
                <a:solidFill>
                  <a:srgbClr val="000000"/>
                </a:solidFill>
              </a:rPr>
              <a:t> Library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6FAF40-97D4-B6DC-7F53-BD02A4C99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702" y="495056"/>
            <a:ext cx="5843218" cy="4261496"/>
          </a:xfrm>
          <a:prstGeom prst="rect">
            <a:avLst/>
          </a:prstGeom>
        </p:spPr>
      </p:pic>
      <p:sp>
        <p:nvSpPr>
          <p:cNvPr id="9" name="Google Shape;224;p45">
            <a:extLst>
              <a:ext uri="{FF2B5EF4-FFF2-40B4-BE49-F238E27FC236}">
                <a16:creationId xmlns:a16="http://schemas.microsoft.com/office/drawing/2014/main" id="{AD60BE62-1B3E-BCC7-C37A-11D7FFD9A37C}"/>
              </a:ext>
            </a:extLst>
          </p:cNvPr>
          <p:cNvSpPr txBox="1">
            <a:spLocks/>
          </p:cNvSpPr>
          <p:nvPr/>
        </p:nvSpPr>
        <p:spPr>
          <a:xfrm>
            <a:off x="86358" y="1961591"/>
            <a:ext cx="2763000" cy="1776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400" b="1">
                <a:solidFill>
                  <a:schemeClr val="accent6"/>
                </a:solidFill>
                <a:latin typeface="Montserrat" panose="00000500000000000000" pitchFamily="2" charset="0"/>
              </a:rPr>
              <a:t>Call </a:t>
            </a:r>
            <a:r>
              <a:rPr lang="en-US" sz="2400" b="1">
                <a:solidFill>
                  <a:schemeClr val="accent6"/>
                </a:solidFill>
                <a:latin typeface="Montserrat" panose="00000500000000000000" pitchFamily="2" charset="0"/>
              </a:rPr>
              <a:t>`mouse_event` </a:t>
            </a:r>
            <a:r>
              <a:rPr lang="vi-VN" sz="2400" b="1">
                <a:solidFill>
                  <a:schemeClr val="accent6"/>
                </a:solidFill>
                <a:latin typeface="Montserrat" panose="00000500000000000000" pitchFamily="2" charset="0"/>
              </a:rPr>
              <a:t>in Python</a:t>
            </a:r>
            <a:endParaRPr lang="en-US" sz="2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510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3;p38">
            <a:extLst>
              <a:ext uri="{FF2B5EF4-FFF2-40B4-BE49-F238E27FC236}">
                <a16:creationId xmlns:a16="http://schemas.microsoft.com/office/drawing/2014/main" id="{D54A1C38-737E-CBB6-0AE4-C0315B1F6CAC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4" name="Google Shape;163;p38">
            <a:extLst>
              <a:ext uri="{FF2B5EF4-FFF2-40B4-BE49-F238E27FC236}">
                <a16:creationId xmlns:a16="http://schemas.microsoft.com/office/drawing/2014/main" id="{B9DF666F-212B-4EE3-CEF7-16FDCD05DB57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26</a:t>
            </a:r>
          </a:p>
        </p:txBody>
      </p:sp>
      <p:sp>
        <p:nvSpPr>
          <p:cNvPr id="7" name="Rectangle 38">
            <a:extLst>
              <a:ext uri="{FF2B5EF4-FFF2-40B4-BE49-F238E27FC236}">
                <a16:creationId xmlns:a16="http://schemas.microsoft.com/office/drawing/2014/main" id="{FDA49542-D913-7495-3C31-2A61C3DDD9B9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ình chữ nhật 3">
            <a:extLst>
              <a:ext uri="{FF2B5EF4-FFF2-40B4-BE49-F238E27FC236}">
                <a16:creationId xmlns:a16="http://schemas.microsoft.com/office/drawing/2014/main" id="{38D6F27B-34BB-AE69-B8EA-1353FA4480EE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ED5702EF-586C-CBB0-B1E4-0E96015CD54A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14;p44">
            <a:extLst>
              <a:ext uri="{FF2B5EF4-FFF2-40B4-BE49-F238E27FC236}">
                <a16:creationId xmlns:a16="http://schemas.microsoft.com/office/drawing/2014/main" id="{4C567259-41B1-875E-5ED5-3C2EF9C3C2BC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rgbClr val="000000"/>
                </a:solidFill>
              </a:rPr>
              <a:t>3.2 Gesture Recognition and Control</a:t>
            </a:r>
          </a:p>
        </p:txBody>
      </p:sp>
      <p:sp>
        <p:nvSpPr>
          <p:cNvPr id="8" name="Google Shape;224;p45">
            <a:extLst>
              <a:ext uri="{FF2B5EF4-FFF2-40B4-BE49-F238E27FC236}">
                <a16:creationId xmlns:a16="http://schemas.microsoft.com/office/drawing/2014/main" id="{504BB08A-1ED0-0BA4-EB97-1CCC773FE546}"/>
              </a:ext>
            </a:extLst>
          </p:cNvPr>
          <p:cNvSpPr txBox="1">
            <a:spLocks/>
          </p:cNvSpPr>
          <p:nvPr/>
        </p:nvSpPr>
        <p:spPr>
          <a:xfrm>
            <a:off x="45927" y="458215"/>
            <a:ext cx="2060191" cy="42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chemeClr val="accent6"/>
                </a:solidFill>
              </a:rPr>
              <a:t>Cursor position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0816968B-00A2-B8FB-7965-474FBCCB3AC5}"/>
              </a:ext>
            </a:extLst>
          </p:cNvPr>
          <p:cNvSpPr txBox="1"/>
          <p:nvPr/>
        </p:nvSpPr>
        <p:spPr>
          <a:xfrm>
            <a:off x="225146" y="772180"/>
            <a:ext cx="5396165" cy="10253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To move the mouse cursor, we will change the cursor position according to the current coordinate of the 8</a:t>
            </a:r>
            <a:r>
              <a:rPr lang="en-US" baseline="30000">
                <a:solidFill>
                  <a:schemeClr val="accent6"/>
                </a:solidFill>
                <a:latin typeface="Montserrat" panose="00000500000000000000" pitchFamily="2" charset="0"/>
              </a:rPr>
              <a:t>th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 hand landmark in frame.</a:t>
            </a:r>
          </a:p>
        </p:txBody>
      </p: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04AE9A76-5DB4-F9B3-5D85-EACA2FD54EA6}"/>
              </a:ext>
            </a:extLst>
          </p:cNvPr>
          <p:cNvGrpSpPr/>
          <p:nvPr/>
        </p:nvGrpSpPr>
        <p:grpSpPr>
          <a:xfrm>
            <a:off x="5800530" y="772180"/>
            <a:ext cx="2480873" cy="2255670"/>
            <a:chOff x="6297046" y="772180"/>
            <a:chExt cx="2480873" cy="2255670"/>
          </a:xfrm>
        </p:grpSpPr>
        <p:pic>
          <p:nvPicPr>
            <p:cNvPr id="6" name="Hình ảnh 5">
              <a:extLst>
                <a:ext uri="{FF2B5EF4-FFF2-40B4-BE49-F238E27FC236}">
                  <a16:creationId xmlns:a16="http://schemas.microsoft.com/office/drawing/2014/main" id="{3D1839F9-817E-BF33-75BB-105BFC3F3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1761"/>
            <a:stretch/>
          </p:blipFill>
          <p:spPr>
            <a:xfrm>
              <a:off x="6297046" y="772180"/>
              <a:ext cx="2480873" cy="225567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3" name="Hình Bầu dục 12">
              <a:extLst>
                <a:ext uri="{FF2B5EF4-FFF2-40B4-BE49-F238E27FC236}">
                  <a16:creationId xmlns:a16="http://schemas.microsoft.com/office/drawing/2014/main" id="{94AD9539-7AFC-6B06-BA5F-2236D2D6C71F}"/>
                </a:ext>
              </a:extLst>
            </p:cNvPr>
            <p:cNvSpPr/>
            <p:nvPr/>
          </p:nvSpPr>
          <p:spPr>
            <a:xfrm>
              <a:off x="6813654" y="889914"/>
              <a:ext cx="247338" cy="2473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DCF659B1-3F2F-E07A-974F-FC092995B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69" y="1855584"/>
            <a:ext cx="2884402" cy="46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81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3;p38">
            <a:extLst>
              <a:ext uri="{FF2B5EF4-FFF2-40B4-BE49-F238E27FC236}">
                <a16:creationId xmlns:a16="http://schemas.microsoft.com/office/drawing/2014/main" id="{D54A1C38-737E-CBB6-0AE4-C0315B1F6CAC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4" name="Google Shape;163;p38">
            <a:extLst>
              <a:ext uri="{FF2B5EF4-FFF2-40B4-BE49-F238E27FC236}">
                <a16:creationId xmlns:a16="http://schemas.microsoft.com/office/drawing/2014/main" id="{B9DF666F-212B-4EE3-CEF7-16FDCD05DB57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27</a:t>
            </a:r>
          </a:p>
        </p:txBody>
      </p:sp>
      <p:sp>
        <p:nvSpPr>
          <p:cNvPr id="7" name="Rectangle 38">
            <a:extLst>
              <a:ext uri="{FF2B5EF4-FFF2-40B4-BE49-F238E27FC236}">
                <a16:creationId xmlns:a16="http://schemas.microsoft.com/office/drawing/2014/main" id="{FDA49542-D913-7495-3C31-2A61C3DDD9B9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ình chữ nhật 3">
            <a:extLst>
              <a:ext uri="{FF2B5EF4-FFF2-40B4-BE49-F238E27FC236}">
                <a16:creationId xmlns:a16="http://schemas.microsoft.com/office/drawing/2014/main" id="{38D6F27B-34BB-AE69-B8EA-1353FA4480EE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ED5702EF-586C-CBB0-B1E4-0E96015CD54A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14;p44">
            <a:extLst>
              <a:ext uri="{FF2B5EF4-FFF2-40B4-BE49-F238E27FC236}">
                <a16:creationId xmlns:a16="http://schemas.microsoft.com/office/drawing/2014/main" id="{4C567259-41B1-875E-5ED5-3C2EF9C3C2BC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rgbClr val="000000"/>
                </a:solidFill>
              </a:rPr>
              <a:t>3.2 Gesture Recognition and Control</a:t>
            </a:r>
          </a:p>
        </p:txBody>
      </p:sp>
      <p:sp>
        <p:nvSpPr>
          <p:cNvPr id="8" name="Google Shape;224;p45">
            <a:extLst>
              <a:ext uri="{FF2B5EF4-FFF2-40B4-BE49-F238E27FC236}">
                <a16:creationId xmlns:a16="http://schemas.microsoft.com/office/drawing/2014/main" id="{504BB08A-1ED0-0BA4-EB97-1CCC773FE546}"/>
              </a:ext>
            </a:extLst>
          </p:cNvPr>
          <p:cNvSpPr txBox="1">
            <a:spLocks/>
          </p:cNvSpPr>
          <p:nvPr/>
        </p:nvSpPr>
        <p:spPr>
          <a:xfrm>
            <a:off x="45927" y="458215"/>
            <a:ext cx="4526073" cy="42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chemeClr val="accent6"/>
                </a:solidFill>
              </a:rPr>
              <a:t>Left mouse and right mouse click</a:t>
            </a:r>
          </a:p>
        </p:txBody>
      </p:sp>
      <p:grpSp>
        <p:nvGrpSpPr>
          <p:cNvPr id="26" name="Nhóm 25">
            <a:extLst>
              <a:ext uri="{FF2B5EF4-FFF2-40B4-BE49-F238E27FC236}">
                <a16:creationId xmlns:a16="http://schemas.microsoft.com/office/drawing/2014/main" id="{DA7CB58C-B8BE-9C48-2BCD-F630E931A370}"/>
              </a:ext>
            </a:extLst>
          </p:cNvPr>
          <p:cNvGrpSpPr/>
          <p:nvPr/>
        </p:nvGrpSpPr>
        <p:grpSpPr>
          <a:xfrm>
            <a:off x="5791918" y="888009"/>
            <a:ext cx="2480873" cy="2255670"/>
            <a:chOff x="2970970" y="1346220"/>
            <a:chExt cx="2480873" cy="2255670"/>
          </a:xfrm>
        </p:grpSpPr>
        <p:pic>
          <p:nvPicPr>
            <p:cNvPr id="6" name="Hình ảnh 5">
              <a:extLst>
                <a:ext uri="{FF2B5EF4-FFF2-40B4-BE49-F238E27FC236}">
                  <a16:creationId xmlns:a16="http://schemas.microsoft.com/office/drawing/2014/main" id="{3D1839F9-817E-BF33-75BB-105BFC3F3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1761"/>
            <a:stretch/>
          </p:blipFill>
          <p:spPr>
            <a:xfrm>
              <a:off x="2970970" y="1346220"/>
              <a:ext cx="2480873" cy="225567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3" name="Hình Bầu dục 12">
              <a:extLst>
                <a:ext uri="{FF2B5EF4-FFF2-40B4-BE49-F238E27FC236}">
                  <a16:creationId xmlns:a16="http://schemas.microsoft.com/office/drawing/2014/main" id="{94AD9539-7AFC-6B06-BA5F-2236D2D6C71F}"/>
                </a:ext>
              </a:extLst>
            </p:cNvPr>
            <p:cNvSpPr/>
            <p:nvPr/>
          </p:nvSpPr>
          <p:spPr>
            <a:xfrm>
              <a:off x="3253898" y="2543454"/>
              <a:ext cx="247338" cy="2473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ình Bầu dục 4">
              <a:extLst>
                <a:ext uri="{FF2B5EF4-FFF2-40B4-BE49-F238E27FC236}">
                  <a16:creationId xmlns:a16="http://schemas.microsoft.com/office/drawing/2014/main" id="{1A485782-847A-68D6-DB6A-A21EC338E752}"/>
                </a:ext>
              </a:extLst>
            </p:cNvPr>
            <p:cNvSpPr/>
            <p:nvPr/>
          </p:nvSpPr>
          <p:spPr>
            <a:xfrm>
              <a:off x="2998925" y="2291036"/>
              <a:ext cx="247338" cy="2473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ình Bầu dục 15">
              <a:extLst>
                <a:ext uri="{FF2B5EF4-FFF2-40B4-BE49-F238E27FC236}">
                  <a16:creationId xmlns:a16="http://schemas.microsoft.com/office/drawing/2014/main" id="{E541E838-79C6-4656-D837-D04B8825FB5E}"/>
                </a:ext>
              </a:extLst>
            </p:cNvPr>
            <p:cNvSpPr/>
            <p:nvPr/>
          </p:nvSpPr>
          <p:spPr>
            <a:xfrm>
              <a:off x="3736498" y="2279294"/>
              <a:ext cx="247338" cy="2473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Đường nối Thẳng 17">
              <a:extLst>
                <a:ext uri="{FF2B5EF4-FFF2-40B4-BE49-F238E27FC236}">
                  <a16:creationId xmlns:a16="http://schemas.microsoft.com/office/drawing/2014/main" id="{58B48E40-6FA3-CF0B-9472-B986E109BD64}"/>
                </a:ext>
              </a:extLst>
            </p:cNvPr>
            <p:cNvCxnSpPr>
              <a:cxnSpLocks/>
            </p:cNvCxnSpPr>
            <p:nvPr/>
          </p:nvCxnSpPr>
          <p:spPr>
            <a:xfrm>
              <a:off x="3377567" y="2402963"/>
              <a:ext cx="482600" cy="0"/>
            </a:xfrm>
            <a:prstGeom prst="line">
              <a:avLst/>
            </a:prstGeom>
            <a:ln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Đường nối Thẳng 24">
              <a:extLst>
                <a:ext uri="{FF2B5EF4-FFF2-40B4-BE49-F238E27FC236}">
                  <a16:creationId xmlns:a16="http://schemas.microsoft.com/office/drawing/2014/main" id="{FF45D285-6B25-C90C-B04F-E41D1D05C06C}"/>
                </a:ext>
              </a:extLst>
            </p:cNvPr>
            <p:cNvCxnSpPr/>
            <p:nvPr/>
          </p:nvCxnSpPr>
          <p:spPr>
            <a:xfrm>
              <a:off x="3377567" y="2402963"/>
              <a:ext cx="0" cy="2641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4">
            <a:extLst>
              <a:ext uri="{FF2B5EF4-FFF2-40B4-BE49-F238E27FC236}">
                <a16:creationId xmlns:a16="http://schemas.microsoft.com/office/drawing/2014/main" id="{83D018BF-068D-F49B-91D2-A068CAE7ADA7}"/>
              </a:ext>
            </a:extLst>
          </p:cNvPr>
          <p:cNvSpPr txBox="1"/>
          <p:nvPr/>
        </p:nvSpPr>
        <p:spPr>
          <a:xfrm>
            <a:off x="88650" y="888009"/>
            <a:ext cx="5396165" cy="23173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In this step, we will use coordinate x of 3</a:t>
            </a:r>
            <a:r>
              <a:rPr lang="en-US" baseline="30000">
                <a:solidFill>
                  <a:schemeClr val="accent6"/>
                </a:solidFill>
                <a:latin typeface="Montserrat" panose="00000500000000000000" pitchFamily="2" charset="0"/>
              </a:rPr>
              <a:t>th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 and 5</a:t>
            </a:r>
            <a:r>
              <a:rPr lang="en-US" baseline="30000">
                <a:solidFill>
                  <a:schemeClr val="accent6"/>
                </a:solidFill>
                <a:latin typeface="Montserrat" panose="00000500000000000000" pitchFamily="2" charset="0"/>
              </a:rPr>
              <a:t>th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 landmark to define a default region where no mouse control has been performed.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If the coordinate x of 4</a:t>
            </a:r>
            <a:r>
              <a:rPr lang="en-US" baseline="30000">
                <a:solidFill>
                  <a:schemeClr val="accent6"/>
                </a:solidFill>
                <a:latin typeface="Montserrat" panose="00000500000000000000" pitchFamily="2" charset="0"/>
              </a:rPr>
              <a:t>th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 landmark &lt; the one of 3</a:t>
            </a:r>
            <a:r>
              <a:rPr lang="en-US" baseline="30000">
                <a:solidFill>
                  <a:schemeClr val="accent6"/>
                </a:solidFill>
                <a:latin typeface="Montserrat" panose="00000500000000000000" pitchFamily="2" charset="0"/>
              </a:rPr>
              <a:t>th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  landmark 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 click the left mouse.</a:t>
            </a:r>
            <a:endParaRPr lang="en-US">
              <a:solidFill>
                <a:schemeClr val="accent6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If the coordinate x of 4</a:t>
            </a:r>
            <a:r>
              <a:rPr lang="en-US" baseline="30000">
                <a:solidFill>
                  <a:schemeClr val="accent6"/>
                </a:solidFill>
                <a:latin typeface="Montserrat" panose="00000500000000000000" pitchFamily="2" charset="0"/>
              </a:rPr>
              <a:t>th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 landmark &gt; the one of 5</a:t>
            </a:r>
            <a:r>
              <a:rPr lang="en-US" baseline="30000">
                <a:solidFill>
                  <a:schemeClr val="accent6"/>
                </a:solidFill>
                <a:latin typeface="Montserrat" panose="00000500000000000000" pitchFamily="2" charset="0"/>
              </a:rPr>
              <a:t>th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  landmark 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 click the right mouse.</a:t>
            </a:r>
            <a:endParaRPr lang="en-US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BA0E012E-321D-DB91-5CE9-68918CFB0FF3}"/>
              </a:ext>
            </a:extLst>
          </p:cNvPr>
          <p:cNvSpPr txBox="1"/>
          <p:nvPr/>
        </p:nvSpPr>
        <p:spPr>
          <a:xfrm>
            <a:off x="51716" y="3185855"/>
            <a:ext cx="8946466" cy="10253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To avoid perform interaction multiple times, we will create a “receive” variable. After the first time</a:t>
            </a:r>
            <a:b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</a:b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click the left / right mouse, “receive” will turn to 0. While “receive == 0” no more interaction will be performed.</a:t>
            </a:r>
          </a:p>
        </p:txBody>
      </p:sp>
    </p:spTree>
    <p:extLst>
      <p:ext uri="{BB962C8B-B14F-4D97-AF65-F5344CB8AC3E}">
        <p14:creationId xmlns:p14="http://schemas.microsoft.com/office/powerpoint/2010/main" val="1604586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3;p38">
            <a:extLst>
              <a:ext uri="{FF2B5EF4-FFF2-40B4-BE49-F238E27FC236}">
                <a16:creationId xmlns:a16="http://schemas.microsoft.com/office/drawing/2014/main" id="{D54A1C38-737E-CBB6-0AE4-C0315B1F6CAC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4" name="Google Shape;163;p38">
            <a:extLst>
              <a:ext uri="{FF2B5EF4-FFF2-40B4-BE49-F238E27FC236}">
                <a16:creationId xmlns:a16="http://schemas.microsoft.com/office/drawing/2014/main" id="{B9DF666F-212B-4EE3-CEF7-16FDCD05DB57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28</a:t>
            </a:r>
          </a:p>
        </p:txBody>
      </p:sp>
      <p:sp>
        <p:nvSpPr>
          <p:cNvPr id="7" name="Rectangle 38">
            <a:extLst>
              <a:ext uri="{FF2B5EF4-FFF2-40B4-BE49-F238E27FC236}">
                <a16:creationId xmlns:a16="http://schemas.microsoft.com/office/drawing/2014/main" id="{FDA49542-D913-7495-3C31-2A61C3DDD9B9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ình chữ nhật 3">
            <a:extLst>
              <a:ext uri="{FF2B5EF4-FFF2-40B4-BE49-F238E27FC236}">
                <a16:creationId xmlns:a16="http://schemas.microsoft.com/office/drawing/2014/main" id="{38D6F27B-34BB-AE69-B8EA-1353FA4480EE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ED5702EF-586C-CBB0-B1E4-0E96015CD54A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14;p44">
            <a:extLst>
              <a:ext uri="{FF2B5EF4-FFF2-40B4-BE49-F238E27FC236}">
                <a16:creationId xmlns:a16="http://schemas.microsoft.com/office/drawing/2014/main" id="{4C567259-41B1-875E-5ED5-3C2EF9C3C2BC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rgbClr val="000000"/>
                </a:solidFill>
              </a:rPr>
              <a:t>3.2 Gesture Recognition and Control</a:t>
            </a:r>
          </a:p>
        </p:txBody>
      </p:sp>
      <p:sp>
        <p:nvSpPr>
          <p:cNvPr id="8" name="Google Shape;224;p45">
            <a:extLst>
              <a:ext uri="{FF2B5EF4-FFF2-40B4-BE49-F238E27FC236}">
                <a16:creationId xmlns:a16="http://schemas.microsoft.com/office/drawing/2014/main" id="{504BB08A-1ED0-0BA4-EB97-1CCC773FE546}"/>
              </a:ext>
            </a:extLst>
          </p:cNvPr>
          <p:cNvSpPr txBox="1">
            <a:spLocks/>
          </p:cNvSpPr>
          <p:nvPr/>
        </p:nvSpPr>
        <p:spPr>
          <a:xfrm>
            <a:off x="45927" y="458215"/>
            <a:ext cx="4526073" cy="42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chemeClr val="accent6"/>
                </a:solidFill>
              </a:rPr>
              <a:t>Double click</a:t>
            </a: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83D018BF-068D-F49B-91D2-A068CAE7ADA7}"/>
              </a:ext>
            </a:extLst>
          </p:cNvPr>
          <p:cNvSpPr txBox="1"/>
          <p:nvPr/>
        </p:nvSpPr>
        <p:spPr>
          <a:xfrm>
            <a:off x="152163" y="914864"/>
            <a:ext cx="5512340" cy="19948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- In this step, we use 2 coordinates of 12</a:t>
            </a:r>
            <a:r>
              <a:rPr lang="en-US" baseline="30000">
                <a:solidFill>
                  <a:schemeClr val="accent6"/>
                </a:solidFill>
                <a:latin typeface="Montserrat" panose="00000500000000000000" pitchFamily="2" charset="0"/>
              </a:rPr>
              <a:t>th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 and 10</a:t>
            </a:r>
            <a:r>
              <a:rPr lang="en-US" baseline="30000">
                <a:solidFill>
                  <a:schemeClr val="accent6"/>
                </a:solidFill>
                <a:latin typeface="Montserrat" panose="00000500000000000000" pitchFamily="2" charset="0"/>
              </a:rPr>
              <a:t>th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 landmark.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- Double click will be performed if the middle finger is up which means the “</a:t>
            </a:r>
            <a:r>
              <a:rPr lang="en-US" err="1">
                <a:solidFill>
                  <a:schemeClr val="accent6"/>
                </a:solidFill>
                <a:latin typeface="Montserrat" panose="00000500000000000000" pitchFamily="2" charset="0"/>
              </a:rPr>
              <a:t>y_value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” of 12</a:t>
            </a:r>
            <a:r>
              <a:rPr lang="en-US" baseline="30000">
                <a:solidFill>
                  <a:schemeClr val="accent6"/>
                </a:solidFill>
                <a:latin typeface="Montserrat" panose="00000500000000000000" pitchFamily="2" charset="0"/>
              </a:rPr>
              <a:t>th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 landmark is higher than the one of 10</a:t>
            </a:r>
            <a:r>
              <a:rPr lang="en-US" baseline="30000">
                <a:solidFill>
                  <a:schemeClr val="accent6"/>
                </a:solidFill>
                <a:latin typeface="Montserrat" panose="00000500000000000000" pitchFamily="2" charset="0"/>
              </a:rPr>
              <a:t>th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 landmark.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- Like the previous step, “receive” will turn to 0 to avoid</a:t>
            </a:r>
            <a:b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</a:b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multiple interaction.</a:t>
            </a:r>
          </a:p>
        </p:txBody>
      </p:sp>
      <p:grpSp>
        <p:nvGrpSpPr>
          <p:cNvPr id="3" name="Nhóm 2">
            <a:extLst>
              <a:ext uri="{FF2B5EF4-FFF2-40B4-BE49-F238E27FC236}">
                <a16:creationId xmlns:a16="http://schemas.microsoft.com/office/drawing/2014/main" id="{203EF970-B1F7-D29C-0ADB-408C7D0FD68A}"/>
              </a:ext>
            </a:extLst>
          </p:cNvPr>
          <p:cNvGrpSpPr/>
          <p:nvPr/>
        </p:nvGrpSpPr>
        <p:grpSpPr>
          <a:xfrm>
            <a:off x="5776928" y="849533"/>
            <a:ext cx="2480873" cy="2294146"/>
            <a:chOff x="5701978" y="849533"/>
            <a:chExt cx="2480873" cy="2294146"/>
          </a:xfrm>
        </p:grpSpPr>
        <p:pic>
          <p:nvPicPr>
            <p:cNvPr id="6" name="Hình ảnh 5">
              <a:extLst>
                <a:ext uri="{FF2B5EF4-FFF2-40B4-BE49-F238E27FC236}">
                  <a16:creationId xmlns:a16="http://schemas.microsoft.com/office/drawing/2014/main" id="{3D1839F9-817E-BF33-75BB-105BFC3F3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1761"/>
            <a:stretch/>
          </p:blipFill>
          <p:spPr>
            <a:xfrm>
              <a:off x="5701978" y="888009"/>
              <a:ext cx="2480873" cy="225567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6" name="Hình Bầu dục 15">
              <a:extLst>
                <a:ext uri="{FF2B5EF4-FFF2-40B4-BE49-F238E27FC236}">
                  <a16:creationId xmlns:a16="http://schemas.microsoft.com/office/drawing/2014/main" id="{E541E838-79C6-4656-D837-D04B8825FB5E}"/>
                </a:ext>
              </a:extLst>
            </p:cNvPr>
            <p:cNvSpPr/>
            <p:nvPr/>
          </p:nvSpPr>
          <p:spPr>
            <a:xfrm>
              <a:off x="6764686" y="1451513"/>
              <a:ext cx="247338" cy="2473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Hình Bầu dục 1">
              <a:extLst>
                <a:ext uri="{FF2B5EF4-FFF2-40B4-BE49-F238E27FC236}">
                  <a16:creationId xmlns:a16="http://schemas.microsoft.com/office/drawing/2014/main" id="{42E58F65-9B21-14E8-4AF0-55F6CC34A889}"/>
                </a:ext>
              </a:extLst>
            </p:cNvPr>
            <p:cNvSpPr/>
            <p:nvPr/>
          </p:nvSpPr>
          <p:spPr>
            <a:xfrm>
              <a:off x="6776116" y="849533"/>
              <a:ext cx="247338" cy="2473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5412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3;p38">
            <a:extLst>
              <a:ext uri="{FF2B5EF4-FFF2-40B4-BE49-F238E27FC236}">
                <a16:creationId xmlns:a16="http://schemas.microsoft.com/office/drawing/2014/main" id="{D54A1C38-737E-CBB6-0AE4-C0315B1F6CAC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4" name="Google Shape;163;p38">
            <a:extLst>
              <a:ext uri="{FF2B5EF4-FFF2-40B4-BE49-F238E27FC236}">
                <a16:creationId xmlns:a16="http://schemas.microsoft.com/office/drawing/2014/main" id="{B9DF666F-212B-4EE3-CEF7-16FDCD05DB57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29</a:t>
            </a:r>
          </a:p>
        </p:txBody>
      </p:sp>
      <p:sp>
        <p:nvSpPr>
          <p:cNvPr id="7" name="Rectangle 38">
            <a:extLst>
              <a:ext uri="{FF2B5EF4-FFF2-40B4-BE49-F238E27FC236}">
                <a16:creationId xmlns:a16="http://schemas.microsoft.com/office/drawing/2014/main" id="{FDA49542-D913-7495-3C31-2A61C3DDD9B9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ình chữ nhật 3">
            <a:extLst>
              <a:ext uri="{FF2B5EF4-FFF2-40B4-BE49-F238E27FC236}">
                <a16:creationId xmlns:a16="http://schemas.microsoft.com/office/drawing/2014/main" id="{38D6F27B-34BB-AE69-B8EA-1353FA4480EE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ED5702EF-586C-CBB0-B1E4-0E96015CD54A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14;p44">
            <a:extLst>
              <a:ext uri="{FF2B5EF4-FFF2-40B4-BE49-F238E27FC236}">
                <a16:creationId xmlns:a16="http://schemas.microsoft.com/office/drawing/2014/main" id="{4C567259-41B1-875E-5ED5-3C2EF9C3C2BC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rgbClr val="000000"/>
                </a:solidFill>
              </a:rPr>
              <a:t>3.2 Gesture Recognition and Control</a:t>
            </a:r>
          </a:p>
        </p:txBody>
      </p:sp>
      <p:sp>
        <p:nvSpPr>
          <p:cNvPr id="8" name="Google Shape;224;p45">
            <a:extLst>
              <a:ext uri="{FF2B5EF4-FFF2-40B4-BE49-F238E27FC236}">
                <a16:creationId xmlns:a16="http://schemas.microsoft.com/office/drawing/2014/main" id="{504BB08A-1ED0-0BA4-EB97-1CCC773FE546}"/>
              </a:ext>
            </a:extLst>
          </p:cNvPr>
          <p:cNvSpPr txBox="1">
            <a:spLocks/>
          </p:cNvSpPr>
          <p:nvPr/>
        </p:nvSpPr>
        <p:spPr>
          <a:xfrm>
            <a:off x="45927" y="458215"/>
            <a:ext cx="4526073" cy="42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chemeClr val="accent6"/>
                </a:solidFill>
              </a:rPr>
              <a:t>Scroll up and down</a:t>
            </a: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83D018BF-068D-F49B-91D2-A068CAE7ADA7}"/>
              </a:ext>
            </a:extLst>
          </p:cNvPr>
          <p:cNvSpPr txBox="1"/>
          <p:nvPr/>
        </p:nvSpPr>
        <p:spPr>
          <a:xfrm>
            <a:off x="56796" y="896915"/>
            <a:ext cx="5512340" cy="13485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In this step “scroll down” will be perform if the little finger is up. (18</a:t>
            </a:r>
            <a:r>
              <a:rPr lang="en-US" baseline="30000">
                <a:solidFill>
                  <a:schemeClr val="accent6"/>
                </a:solidFill>
                <a:latin typeface="Montserrat" panose="00000500000000000000" pitchFamily="2" charset="0"/>
              </a:rPr>
              <a:t>th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 and 20</a:t>
            </a:r>
            <a:r>
              <a:rPr lang="en-US" baseline="30000">
                <a:solidFill>
                  <a:schemeClr val="accent6"/>
                </a:solidFill>
                <a:latin typeface="Montserrat" panose="00000500000000000000" pitchFamily="2" charset="0"/>
              </a:rPr>
              <a:t>th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 landmarks)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“Scroll up” will be perform if both the ring and little finger are up. ( 14</a:t>
            </a:r>
            <a:r>
              <a:rPr lang="en-US" baseline="30000">
                <a:solidFill>
                  <a:schemeClr val="accent6"/>
                </a:solidFill>
                <a:latin typeface="Montserrat" panose="00000500000000000000" pitchFamily="2" charset="0"/>
              </a:rPr>
              <a:t>th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 , 16</a:t>
            </a:r>
            <a:r>
              <a:rPr lang="en-US" baseline="30000">
                <a:solidFill>
                  <a:schemeClr val="accent6"/>
                </a:solidFill>
                <a:latin typeface="Montserrat" panose="00000500000000000000" pitchFamily="2" charset="0"/>
              </a:rPr>
              <a:t>th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 , 18</a:t>
            </a:r>
            <a:r>
              <a:rPr lang="en-US" baseline="30000">
                <a:solidFill>
                  <a:schemeClr val="accent6"/>
                </a:solidFill>
                <a:latin typeface="Montserrat" panose="00000500000000000000" pitchFamily="2" charset="0"/>
              </a:rPr>
              <a:t>th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 and 20</a:t>
            </a:r>
            <a:r>
              <a:rPr lang="en-US" baseline="30000">
                <a:solidFill>
                  <a:schemeClr val="accent6"/>
                </a:solidFill>
                <a:latin typeface="Montserrat" panose="00000500000000000000" pitchFamily="2" charset="0"/>
              </a:rPr>
              <a:t>th</a:t>
            </a:r>
            <a:r>
              <a:rPr lang="en-US">
                <a:solidFill>
                  <a:schemeClr val="accent6"/>
                </a:solidFill>
                <a:latin typeface="Montserrat" panose="00000500000000000000" pitchFamily="2" charset="0"/>
              </a:rPr>
              <a:t> landmarks)</a:t>
            </a:r>
          </a:p>
        </p:txBody>
      </p: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55679F52-0197-BD74-02B1-104EC435786A}"/>
              </a:ext>
            </a:extLst>
          </p:cNvPr>
          <p:cNvGrpSpPr/>
          <p:nvPr/>
        </p:nvGrpSpPr>
        <p:grpSpPr>
          <a:xfrm>
            <a:off x="5776928" y="888009"/>
            <a:ext cx="2480873" cy="2255670"/>
            <a:chOff x="5776928" y="888009"/>
            <a:chExt cx="2480873" cy="2255670"/>
          </a:xfrm>
        </p:grpSpPr>
        <p:pic>
          <p:nvPicPr>
            <p:cNvPr id="6" name="Hình ảnh 5">
              <a:extLst>
                <a:ext uri="{FF2B5EF4-FFF2-40B4-BE49-F238E27FC236}">
                  <a16:creationId xmlns:a16="http://schemas.microsoft.com/office/drawing/2014/main" id="{3D1839F9-817E-BF33-75BB-105BFC3F3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1761"/>
            <a:stretch/>
          </p:blipFill>
          <p:spPr>
            <a:xfrm>
              <a:off x="5776928" y="888009"/>
              <a:ext cx="2480873" cy="225567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6" name="Hình Bầu dục 15">
              <a:extLst>
                <a:ext uri="{FF2B5EF4-FFF2-40B4-BE49-F238E27FC236}">
                  <a16:creationId xmlns:a16="http://schemas.microsoft.com/office/drawing/2014/main" id="{E541E838-79C6-4656-D837-D04B8825FB5E}"/>
                </a:ext>
              </a:extLst>
            </p:cNvPr>
            <p:cNvSpPr/>
            <p:nvPr/>
          </p:nvSpPr>
          <p:spPr>
            <a:xfrm>
              <a:off x="7781976" y="1503381"/>
              <a:ext cx="247338" cy="2473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ình Bầu dục 4">
              <a:extLst>
                <a:ext uri="{FF2B5EF4-FFF2-40B4-BE49-F238E27FC236}">
                  <a16:creationId xmlns:a16="http://schemas.microsoft.com/office/drawing/2014/main" id="{04CB0949-76C4-B789-5C56-8B7E79B31FF7}"/>
                </a:ext>
              </a:extLst>
            </p:cNvPr>
            <p:cNvSpPr/>
            <p:nvPr/>
          </p:nvSpPr>
          <p:spPr>
            <a:xfrm>
              <a:off x="7512736" y="1858981"/>
              <a:ext cx="247338" cy="2473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ình Bầu dục 8">
              <a:extLst>
                <a:ext uri="{FF2B5EF4-FFF2-40B4-BE49-F238E27FC236}">
                  <a16:creationId xmlns:a16="http://schemas.microsoft.com/office/drawing/2014/main" id="{77B8021F-373D-0194-84FC-C7AA9F01C6AE}"/>
                </a:ext>
              </a:extLst>
            </p:cNvPr>
            <p:cNvSpPr/>
            <p:nvPr/>
          </p:nvSpPr>
          <p:spPr>
            <a:xfrm>
              <a:off x="7146976" y="1559261"/>
              <a:ext cx="247338" cy="2473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ình Bầu dục 12">
              <a:extLst>
                <a:ext uri="{FF2B5EF4-FFF2-40B4-BE49-F238E27FC236}">
                  <a16:creationId xmlns:a16="http://schemas.microsoft.com/office/drawing/2014/main" id="{6B4B7FA4-C666-DB59-078A-F031CC554A55}"/>
                </a:ext>
              </a:extLst>
            </p:cNvPr>
            <p:cNvSpPr/>
            <p:nvPr/>
          </p:nvSpPr>
          <p:spPr>
            <a:xfrm>
              <a:off x="7197776" y="995381"/>
              <a:ext cx="247338" cy="2473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272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 descr="Ảnh có chứa màu trắng, đen và trắng, thiết kế, tác phẩm nghệ thuật&#10;&#10;Mô tả được tạo tự động">
            <a:extLst>
              <a:ext uri="{FF2B5EF4-FFF2-40B4-BE49-F238E27FC236}">
                <a16:creationId xmlns:a16="http://schemas.microsoft.com/office/drawing/2014/main" id="{54F8E77A-8CE6-A2A2-646F-F75F19C79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08155" y="3182167"/>
            <a:ext cx="5497057" cy="644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</a:rPr>
              <a:t>Introduction</a:t>
            </a:r>
            <a:endParaRPr b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74765935-D270-1CCC-1415-0576EE60A753}"/>
              </a:ext>
            </a:extLst>
          </p:cNvPr>
          <p:cNvSpPr/>
          <p:nvPr/>
        </p:nvSpPr>
        <p:spPr>
          <a:xfrm>
            <a:off x="208155" y="3688316"/>
            <a:ext cx="8608741" cy="6894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71000">
                <a:srgbClr val="003D8E"/>
              </a:gs>
              <a:gs pos="21000">
                <a:srgbClr val="003274"/>
              </a:gs>
              <a:gs pos="93000">
                <a:srgbClr val="00439B"/>
              </a:gs>
              <a:gs pos="41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63;p38">
            <a:extLst>
              <a:ext uri="{FF2B5EF4-FFF2-40B4-BE49-F238E27FC236}">
                <a16:creationId xmlns:a16="http://schemas.microsoft.com/office/drawing/2014/main" id="{866A9C72-55FC-04AB-FCFB-91582C61398B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màu trắng, đen và trắng, thiết kế, tác phẩm nghệ thuật&#10;&#10;Mô tả được tạo tự động">
            <a:extLst>
              <a:ext uri="{FF2B5EF4-FFF2-40B4-BE49-F238E27FC236}">
                <a16:creationId xmlns:a16="http://schemas.microsoft.com/office/drawing/2014/main" id="{6AA54CD2-31CA-F54B-EF15-81BDDF073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CBCC2E5-549F-DAD2-6060-679951B83059}"/>
              </a:ext>
            </a:extLst>
          </p:cNvPr>
          <p:cNvSpPr/>
          <p:nvPr/>
        </p:nvSpPr>
        <p:spPr>
          <a:xfrm>
            <a:off x="208155" y="3688316"/>
            <a:ext cx="8608741" cy="6894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71000">
                <a:srgbClr val="003D8E"/>
              </a:gs>
              <a:gs pos="21000">
                <a:srgbClr val="003274"/>
              </a:gs>
              <a:gs pos="93000">
                <a:srgbClr val="00439B"/>
              </a:gs>
              <a:gs pos="41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08155" y="3185799"/>
            <a:ext cx="552650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Demo</a:t>
            </a:r>
          </a:p>
        </p:txBody>
      </p:sp>
      <p:sp>
        <p:nvSpPr>
          <p:cNvPr id="6" name="Google Shape;163;p38">
            <a:extLst>
              <a:ext uri="{FF2B5EF4-FFF2-40B4-BE49-F238E27FC236}">
                <a16:creationId xmlns:a16="http://schemas.microsoft.com/office/drawing/2014/main" id="{C38C172E-08A8-12AE-6251-696B11968E6B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rgbClr val="000000"/>
                </a:solidFill>
              </a:rPr>
              <a:t>CS331 – Advanced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08770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9C54CF47-2839-4306-ED14-BE29A5F2D71F}"/>
              </a:ext>
            </a:extLst>
          </p:cNvPr>
          <p:cNvSpPr txBox="1">
            <a:spLocks/>
          </p:cNvSpPr>
          <p:nvPr/>
        </p:nvSpPr>
        <p:spPr>
          <a:xfrm>
            <a:off x="145492" y="0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rgbClr val="000000"/>
                </a:solidFill>
              </a:rPr>
              <a:t>References</a:t>
            </a:r>
          </a:p>
        </p:txBody>
      </p:sp>
      <p:sp>
        <p:nvSpPr>
          <p:cNvPr id="2" name="Google Shape;224;p45">
            <a:extLst>
              <a:ext uri="{FF2B5EF4-FFF2-40B4-BE49-F238E27FC236}">
                <a16:creationId xmlns:a16="http://schemas.microsoft.com/office/drawing/2014/main" id="{5D44CE74-58F6-48E6-1A34-D26846AB971A}"/>
              </a:ext>
            </a:extLst>
          </p:cNvPr>
          <p:cNvSpPr txBox="1">
            <a:spLocks/>
          </p:cNvSpPr>
          <p:nvPr/>
        </p:nvSpPr>
        <p:spPr>
          <a:xfrm>
            <a:off x="145490" y="843395"/>
            <a:ext cx="4042473" cy="44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6"/>
                </a:solidFill>
              </a:rPr>
              <a:t>- Related to Model</a:t>
            </a:r>
          </a:p>
        </p:txBody>
      </p:sp>
      <p:sp>
        <p:nvSpPr>
          <p:cNvPr id="5" name="Google Shape;224;p45">
            <a:extLst>
              <a:ext uri="{FF2B5EF4-FFF2-40B4-BE49-F238E27FC236}">
                <a16:creationId xmlns:a16="http://schemas.microsoft.com/office/drawing/2014/main" id="{A6A83527-288D-38A5-65D7-0AF13FE4FFD1}"/>
              </a:ext>
            </a:extLst>
          </p:cNvPr>
          <p:cNvSpPr txBox="1">
            <a:spLocks/>
          </p:cNvSpPr>
          <p:nvPr/>
        </p:nvSpPr>
        <p:spPr>
          <a:xfrm>
            <a:off x="145492" y="454920"/>
            <a:ext cx="4042473" cy="44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/>
              <a:t>- </a:t>
            </a:r>
            <a:r>
              <a:rPr lang="en-US" sz="1200" b="1" err="1"/>
              <a:t>MediaPipe</a:t>
            </a:r>
            <a:r>
              <a:rPr lang="en-US" sz="1200" b="1"/>
              <a:t> Hand Model</a:t>
            </a:r>
          </a:p>
        </p:txBody>
      </p:sp>
      <p:sp>
        <p:nvSpPr>
          <p:cNvPr id="6" name="Google Shape;224;p45">
            <a:extLst>
              <a:ext uri="{FF2B5EF4-FFF2-40B4-BE49-F238E27FC236}">
                <a16:creationId xmlns:a16="http://schemas.microsoft.com/office/drawing/2014/main" id="{DA7B5B71-4997-890C-970B-446359CDCD38}"/>
              </a:ext>
            </a:extLst>
          </p:cNvPr>
          <p:cNvSpPr txBox="1">
            <a:spLocks/>
          </p:cNvSpPr>
          <p:nvPr/>
        </p:nvSpPr>
        <p:spPr>
          <a:xfrm>
            <a:off x="145490" y="407061"/>
            <a:ext cx="7687881" cy="44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6"/>
                </a:solidFill>
              </a:rPr>
              <a:t>- </a:t>
            </a:r>
            <a:r>
              <a:rPr lang="en-US" sz="1200" b="1" u="sng">
                <a:solidFill>
                  <a:schemeClr val="accent6"/>
                </a:solidFill>
              </a:rPr>
              <a:t>https://mediapipe.readthedocs.io/en/latest/solutions/hands.html</a:t>
            </a:r>
          </a:p>
        </p:txBody>
      </p:sp>
      <p:sp>
        <p:nvSpPr>
          <p:cNvPr id="3" name="Google Shape;163;p38">
            <a:extLst>
              <a:ext uri="{FF2B5EF4-FFF2-40B4-BE49-F238E27FC236}">
                <a16:creationId xmlns:a16="http://schemas.microsoft.com/office/drawing/2014/main" id="{11F58074-91C0-F241-7506-9953160BFF4C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E05D1-6DB3-B017-7788-74A800B52DCD}"/>
              </a:ext>
            </a:extLst>
          </p:cNvPr>
          <p:cNvSpPr txBox="1"/>
          <p:nvPr/>
        </p:nvSpPr>
        <p:spPr>
          <a:xfrm>
            <a:off x="329318" y="1256021"/>
            <a:ext cx="7263674" cy="231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sng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https://arxiv.org/abs/1512.02325</a:t>
            </a:r>
            <a:endParaRPr lang="en-US" u="sng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https://phamdinhkhanh.github.io/2019/10/05/SSDModelObjectDetection.html</a:t>
            </a:r>
            <a:endParaRPr lang="en-US" sz="1400" u="sng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sng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https://phamdinhkhanh.github.io/2020/08/23/FocalLoss.html#41-t%C3%A1c-%C4%91%E1%BB%99ng-t%E1%BB%9Bi-%C4%91%E1%BA%A1o-h%C3%A0m</a:t>
            </a:r>
            <a:endParaRPr lang="en-US" u="sng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u="sng">
                <a:solidFill>
                  <a:schemeClr val="accent6"/>
                </a:solidFill>
              </a:rPr>
              <a:t>https://jonathan-hui.medium.com/understanding-feature-pyramid-networks-for-object-detection-fpn-45b227b9106c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*1704.07809 (arxiv.org)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Google Shape;163;p38">
            <a:extLst>
              <a:ext uri="{FF2B5EF4-FFF2-40B4-BE49-F238E27FC236}">
                <a16:creationId xmlns:a16="http://schemas.microsoft.com/office/drawing/2014/main" id="{77722486-7266-A696-AF2C-9DD3F40848D3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10" name="Google Shape;163;p38">
            <a:extLst>
              <a:ext uri="{FF2B5EF4-FFF2-40B4-BE49-F238E27FC236}">
                <a16:creationId xmlns:a16="http://schemas.microsoft.com/office/drawing/2014/main" id="{E8501DF9-A07F-8E1F-2486-9CC4348E1CDF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31</a:t>
            </a:r>
          </a:p>
          <a:p>
            <a:pPr marL="0" indent="0" algn="l"/>
            <a:endParaRPr lang="en-US" sz="700" b="1">
              <a:solidFill>
                <a:schemeClr val="accent6"/>
              </a:solidFill>
            </a:endParaRPr>
          </a:p>
        </p:txBody>
      </p:sp>
      <p:sp>
        <p:nvSpPr>
          <p:cNvPr id="11" name="Hình chữ nhật 3">
            <a:extLst>
              <a:ext uri="{FF2B5EF4-FFF2-40B4-BE49-F238E27FC236}">
                <a16:creationId xmlns:a16="http://schemas.microsoft.com/office/drawing/2014/main" id="{AA174619-5AA8-A8AA-DB14-3DEB94C6C987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Google Shape;224;p45">
            <a:extLst>
              <a:ext uri="{FF2B5EF4-FFF2-40B4-BE49-F238E27FC236}">
                <a16:creationId xmlns:a16="http://schemas.microsoft.com/office/drawing/2014/main" id="{1C8A1E7F-B412-3427-1AF5-FEA572348AE2}"/>
              </a:ext>
            </a:extLst>
          </p:cNvPr>
          <p:cNvSpPr txBox="1">
            <a:spLocks/>
          </p:cNvSpPr>
          <p:nvPr/>
        </p:nvSpPr>
        <p:spPr>
          <a:xfrm>
            <a:off x="145488" y="3553682"/>
            <a:ext cx="3896985" cy="41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6"/>
                </a:solidFill>
              </a:rPr>
              <a:t>- </a:t>
            </a:r>
            <a:r>
              <a:rPr lang="en-US" sz="1200" b="1" err="1">
                <a:solidFill>
                  <a:schemeClr val="accent6"/>
                </a:solidFill>
              </a:rPr>
              <a:t>Ctypes</a:t>
            </a:r>
            <a:r>
              <a:rPr lang="en-US" sz="1200" b="1">
                <a:solidFill>
                  <a:schemeClr val="accent6"/>
                </a:solidFill>
              </a:rPr>
              <a:t> and interaction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E7E4A22-A4B5-9C43-7899-D17956C65DFE}"/>
              </a:ext>
            </a:extLst>
          </p:cNvPr>
          <p:cNvSpPr txBox="1"/>
          <p:nvPr/>
        </p:nvSpPr>
        <p:spPr>
          <a:xfrm>
            <a:off x="329318" y="3886193"/>
            <a:ext cx="7263674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u="sng">
                <a:solidFill>
                  <a:schemeClr val="accent6"/>
                </a:solidFill>
              </a:rPr>
              <a:t>https://docs.python.org/3/library/ctypes.html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u="sng">
                <a:solidFill>
                  <a:schemeClr val="accent6"/>
                </a:solidFill>
              </a:rPr>
              <a:t>https://learn.microsoft.com/en-us/windows/win32/api/winuser/nf-winuser-setcursorpos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714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màu trắng, đen và trắng, thiết kế, tác phẩm nghệ thuật&#10;&#10;Mô tả được tạo tự động">
            <a:extLst>
              <a:ext uri="{FF2B5EF4-FFF2-40B4-BE49-F238E27FC236}">
                <a16:creationId xmlns:a16="http://schemas.microsoft.com/office/drawing/2014/main" id="{76BA62C3-FF47-6E4D-DBD6-AADECA5F5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4" name="Google Shape;194;p41">
            <a:extLst>
              <a:ext uri="{FF2B5EF4-FFF2-40B4-BE49-F238E27FC236}">
                <a16:creationId xmlns:a16="http://schemas.microsoft.com/office/drawing/2014/main" id="{486BB3C5-D76C-9D8B-47A7-2D65506498A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71136" y="2249400"/>
            <a:ext cx="7201728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accent6"/>
                </a:solidFill>
              </a:rPr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1798009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3;p38">
            <a:extLst>
              <a:ext uri="{FF2B5EF4-FFF2-40B4-BE49-F238E27FC236}">
                <a16:creationId xmlns:a16="http://schemas.microsoft.com/office/drawing/2014/main" id="{D54A1C38-737E-CBB6-0AE4-C0315B1F6CAC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839B317-46C2-EA8F-8937-1E6EF008A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80" y="1052646"/>
            <a:ext cx="8511988" cy="267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14;p44">
            <a:extLst>
              <a:ext uri="{FF2B5EF4-FFF2-40B4-BE49-F238E27FC236}">
                <a16:creationId xmlns:a16="http://schemas.microsoft.com/office/drawing/2014/main" id="{51BFDE32-30FF-3CA4-07ED-49C4A87FE750}"/>
              </a:ext>
            </a:extLst>
          </p:cNvPr>
          <p:cNvSpPr txBox="1">
            <a:spLocks/>
          </p:cNvSpPr>
          <p:nvPr/>
        </p:nvSpPr>
        <p:spPr>
          <a:xfrm>
            <a:off x="1031611" y="3984876"/>
            <a:ext cx="7080778" cy="74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b="0">
                <a:solidFill>
                  <a:schemeClr val="accent6"/>
                </a:solidFill>
              </a:rPr>
              <a:t>Table comparing processing speed and accuracy of model object detection classes</a:t>
            </a:r>
          </a:p>
        </p:txBody>
      </p:sp>
      <p:sp>
        <p:nvSpPr>
          <p:cNvPr id="3" name="Google Shape;214;p44">
            <a:extLst>
              <a:ext uri="{FF2B5EF4-FFF2-40B4-BE49-F238E27FC236}">
                <a16:creationId xmlns:a16="http://schemas.microsoft.com/office/drawing/2014/main" id="{6EBC477A-0E22-C0BD-2D21-D663B86EB857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chemeClr val="accent6"/>
                </a:solidFill>
              </a:rPr>
              <a:t>2.3 Palm Detection</a:t>
            </a:r>
          </a:p>
        </p:txBody>
      </p:sp>
      <p:sp>
        <p:nvSpPr>
          <p:cNvPr id="6" name="Google Shape;163;p38">
            <a:extLst>
              <a:ext uri="{FF2B5EF4-FFF2-40B4-BE49-F238E27FC236}">
                <a16:creationId xmlns:a16="http://schemas.microsoft.com/office/drawing/2014/main" id="{5208CB2A-AA80-BA5F-46C8-5C37EF2FBD68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13</a:t>
            </a:r>
          </a:p>
        </p:txBody>
      </p:sp>
      <p:sp>
        <p:nvSpPr>
          <p:cNvPr id="4" name="Rectangle 38">
            <a:extLst>
              <a:ext uri="{FF2B5EF4-FFF2-40B4-BE49-F238E27FC236}">
                <a16:creationId xmlns:a16="http://schemas.microsoft.com/office/drawing/2014/main" id="{817CA0DD-E581-3944-8FE9-B93C498D62D6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Hình chữ nhật 3">
            <a:extLst>
              <a:ext uri="{FF2B5EF4-FFF2-40B4-BE49-F238E27FC236}">
                <a16:creationId xmlns:a16="http://schemas.microsoft.com/office/drawing/2014/main" id="{59445EDB-6850-AB62-DAFB-8B312E5F5B4F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Google Shape;222;p45">
            <a:extLst>
              <a:ext uri="{FF2B5EF4-FFF2-40B4-BE49-F238E27FC236}">
                <a16:creationId xmlns:a16="http://schemas.microsoft.com/office/drawing/2014/main" id="{29E06548-647D-9A98-22F2-F25E048BBC0B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65956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3AA0E719-EDEF-C090-3B25-5AA4070F6C3C}"/>
              </a:ext>
            </a:extLst>
          </p:cNvPr>
          <p:cNvSpPr txBox="1">
            <a:spLocks/>
          </p:cNvSpPr>
          <p:nvPr/>
        </p:nvSpPr>
        <p:spPr>
          <a:xfrm>
            <a:off x="122095" y="466685"/>
            <a:ext cx="3820684" cy="564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>
                <a:solidFill>
                  <a:schemeClr val="accent6"/>
                </a:solidFill>
              </a:rPr>
              <a:t>Feature Pyramid Network</a:t>
            </a:r>
          </a:p>
        </p:txBody>
      </p:sp>
      <p:sp>
        <p:nvSpPr>
          <p:cNvPr id="3" name="Google Shape;214;p44">
            <a:extLst>
              <a:ext uri="{FF2B5EF4-FFF2-40B4-BE49-F238E27FC236}">
                <a16:creationId xmlns:a16="http://schemas.microsoft.com/office/drawing/2014/main" id="{DC50012D-DCCA-3209-2F98-3F3F9423607A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chemeClr val="accent6"/>
                </a:solidFill>
              </a:rPr>
              <a:t>2.3 Palm Detection</a:t>
            </a:r>
          </a:p>
        </p:txBody>
      </p:sp>
      <p:sp>
        <p:nvSpPr>
          <p:cNvPr id="6" name="Google Shape;163;p38">
            <a:extLst>
              <a:ext uri="{FF2B5EF4-FFF2-40B4-BE49-F238E27FC236}">
                <a16:creationId xmlns:a16="http://schemas.microsoft.com/office/drawing/2014/main" id="{BBD6C6DD-87F6-35C3-E02B-5D8F5AFD95B9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15</a:t>
            </a:r>
          </a:p>
        </p:txBody>
      </p:sp>
      <p:pic>
        <p:nvPicPr>
          <p:cNvPr id="13" name="Picture 12" descr="A diagram of a boat&#10;&#10;Description automatically generated">
            <a:extLst>
              <a:ext uri="{FF2B5EF4-FFF2-40B4-BE49-F238E27FC236}">
                <a16:creationId xmlns:a16="http://schemas.microsoft.com/office/drawing/2014/main" id="{CB35168C-C768-F96C-6031-691DBC8B6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15" y="2858084"/>
            <a:ext cx="2989576" cy="1636788"/>
          </a:xfrm>
          <a:prstGeom prst="rect">
            <a:avLst/>
          </a:prstGeom>
        </p:spPr>
      </p:pic>
      <p:sp>
        <p:nvSpPr>
          <p:cNvPr id="17" name="Google Shape;214;p44">
            <a:extLst>
              <a:ext uri="{FF2B5EF4-FFF2-40B4-BE49-F238E27FC236}">
                <a16:creationId xmlns:a16="http://schemas.microsoft.com/office/drawing/2014/main" id="{4FB4267F-50EC-B616-0B54-EFF27491E972}"/>
              </a:ext>
            </a:extLst>
          </p:cNvPr>
          <p:cNvSpPr txBox="1">
            <a:spLocks/>
          </p:cNvSpPr>
          <p:nvPr/>
        </p:nvSpPr>
        <p:spPr>
          <a:xfrm>
            <a:off x="4572000" y="3676478"/>
            <a:ext cx="3816096" cy="645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>
                <a:solidFill>
                  <a:schemeClr val="accent6"/>
                </a:solidFill>
              </a:rPr>
              <a:t>Popular strategy for detecting object over large scale changes</a:t>
            </a:r>
          </a:p>
        </p:txBody>
      </p:sp>
      <p:pic>
        <p:nvPicPr>
          <p:cNvPr id="11" name="Picture 10" descr="A diagram of a pyramid&#10;&#10;Description automatically generated">
            <a:extLst>
              <a:ext uri="{FF2B5EF4-FFF2-40B4-BE49-F238E27FC236}">
                <a16:creationId xmlns:a16="http://schemas.microsoft.com/office/drawing/2014/main" id="{FE977D54-A0FB-BC5A-CAAE-0840AA618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83" y="1101833"/>
            <a:ext cx="3009108" cy="1592147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048DBC9C-A392-C267-F537-E8B0C224B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834" y="797300"/>
            <a:ext cx="4129283" cy="2222930"/>
          </a:xfrm>
          <a:prstGeom prst="rect">
            <a:avLst/>
          </a:prstGeom>
        </p:spPr>
      </p:pic>
      <p:sp>
        <p:nvSpPr>
          <p:cNvPr id="5" name="Rectangle 38">
            <a:extLst>
              <a:ext uri="{FF2B5EF4-FFF2-40B4-BE49-F238E27FC236}">
                <a16:creationId xmlns:a16="http://schemas.microsoft.com/office/drawing/2014/main" id="{64C6BF0E-241D-743B-A0AF-960CB414B444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Hình chữ nhật 3">
            <a:extLst>
              <a:ext uri="{FF2B5EF4-FFF2-40B4-BE49-F238E27FC236}">
                <a16:creationId xmlns:a16="http://schemas.microsoft.com/office/drawing/2014/main" id="{BA7C08E6-14AE-519E-89A2-2BBF2FC1C61F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63;p38">
            <a:extLst>
              <a:ext uri="{FF2B5EF4-FFF2-40B4-BE49-F238E27FC236}">
                <a16:creationId xmlns:a16="http://schemas.microsoft.com/office/drawing/2014/main" id="{F70C1E6B-C2CD-53E4-F59A-E98C65F65851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cxnSp>
        <p:nvCxnSpPr>
          <p:cNvPr id="12" name="Google Shape;222;p45">
            <a:extLst>
              <a:ext uri="{FF2B5EF4-FFF2-40B4-BE49-F238E27FC236}">
                <a16:creationId xmlns:a16="http://schemas.microsoft.com/office/drawing/2014/main" id="{DD8E4F25-4FD7-E2F5-14D0-7A22C8647D5E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062311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3AA0E719-EDEF-C090-3B25-5AA4070F6C3C}"/>
              </a:ext>
            </a:extLst>
          </p:cNvPr>
          <p:cNvSpPr txBox="1">
            <a:spLocks/>
          </p:cNvSpPr>
          <p:nvPr/>
        </p:nvSpPr>
        <p:spPr>
          <a:xfrm>
            <a:off x="122094" y="46668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>
                <a:solidFill>
                  <a:schemeClr val="accent6"/>
                </a:solidFill>
              </a:rPr>
              <a:t>Feature Pyramid Network</a:t>
            </a:r>
          </a:p>
        </p:txBody>
      </p:sp>
      <p:sp>
        <p:nvSpPr>
          <p:cNvPr id="3" name="Google Shape;214;p44">
            <a:extLst>
              <a:ext uri="{FF2B5EF4-FFF2-40B4-BE49-F238E27FC236}">
                <a16:creationId xmlns:a16="http://schemas.microsoft.com/office/drawing/2014/main" id="{DC50012D-DCCA-3209-2F98-3F3F9423607A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chemeClr val="accent6"/>
                </a:solidFill>
              </a:rPr>
              <a:t>2.3 Palm Detection</a:t>
            </a:r>
          </a:p>
        </p:txBody>
      </p:sp>
      <p:sp>
        <p:nvSpPr>
          <p:cNvPr id="6" name="Google Shape;163;p38">
            <a:extLst>
              <a:ext uri="{FF2B5EF4-FFF2-40B4-BE49-F238E27FC236}">
                <a16:creationId xmlns:a16="http://schemas.microsoft.com/office/drawing/2014/main" id="{BBD6C6DD-87F6-35C3-E02B-5D8F5AFD95B9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16</a:t>
            </a:r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38164894-E5EC-1073-8E8A-127A9E71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096" y="1287437"/>
            <a:ext cx="5749719" cy="3127519"/>
          </a:xfrm>
          <a:prstGeom prst="rect">
            <a:avLst/>
          </a:prstGeom>
        </p:spPr>
      </p:pic>
      <p:sp>
        <p:nvSpPr>
          <p:cNvPr id="5" name="Rectangle 38">
            <a:extLst>
              <a:ext uri="{FF2B5EF4-FFF2-40B4-BE49-F238E27FC236}">
                <a16:creationId xmlns:a16="http://schemas.microsoft.com/office/drawing/2014/main" id="{0C96F77B-45F4-0482-E506-4943DDD4BFCF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Hình chữ nhật 3">
            <a:extLst>
              <a:ext uri="{FF2B5EF4-FFF2-40B4-BE49-F238E27FC236}">
                <a16:creationId xmlns:a16="http://schemas.microsoft.com/office/drawing/2014/main" id="{7F9ACE51-4FAF-323A-AB62-A408D5CCE5B2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63;p38">
            <a:extLst>
              <a:ext uri="{FF2B5EF4-FFF2-40B4-BE49-F238E27FC236}">
                <a16:creationId xmlns:a16="http://schemas.microsoft.com/office/drawing/2014/main" id="{42B236DC-720F-6B13-E23F-EA9F81097782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B5D422F1-2F9B-2A2E-9B7E-8C2F03688A90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851149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3AA0E719-EDEF-C090-3B25-5AA4070F6C3C}"/>
              </a:ext>
            </a:extLst>
          </p:cNvPr>
          <p:cNvSpPr txBox="1">
            <a:spLocks/>
          </p:cNvSpPr>
          <p:nvPr/>
        </p:nvSpPr>
        <p:spPr>
          <a:xfrm>
            <a:off x="122094" y="46668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>
                <a:solidFill>
                  <a:schemeClr val="accent6"/>
                </a:solidFill>
              </a:rPr>
              <a:t>Feature Pyramid Network</a:t>
            </a:r>
          </a:p>
        </p:txBody>
      </p:sp>
      <p:sp>
        <p:nvSpPr>
          <p:cNvPr id="3" name="Google Shape;214;p44">
            <a:extLst>
              <a:ext uri="{FF2B5EF4-FFF2-40B4-BE49-F238E27FC236}">
                <a16:creationId xmlns:a16="http://schemas.microsoft.com/office/drawing/2014/main" id="{DC50012D-DCCA-3209-2F98-3F3F9423607A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chemeClr val="accent6"/>
                </a:solidFill>
              </a:rPr>
              <a:t>2.3 Palm Detection</a:t>
            </a:r>
          </a:p>
        </p:txBody>
      </p:sp>
      <p:sp>
        <p:nvSpPr>
          <p:cNvPr id="6" name="Google Shape;163;p38">
            <a:extLst>
              <a:ext uri="{FF2B5EF4-FFF2-40B4-BE49-F238E27FC236}">
                <a16:creationId xmlns:a16="http://schemas.microsoft.com/office/drawing/2014/main" id="{BBD6C6DD-87F6-35C3-E02B-5D8F5AFD95B9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17</a:t>
            </a:r>
          </a:p>
        </p:txBody>
      </p:sp>
      <p:pic>
        <p:nvPicPr>
          <p:cNvPr id="8" name="Picture 7" descr="A diagram of a network&#10;&#10;Description automatically generated">
            <a:extLst>
              <a:ext uri="{FF2B5EF4-FFF2-40B4-BE49-F238E27FC236}">
                <a16:creationId xmlns:a16="http://schemas.microsoft.com/office/drawing/2014/main" id="{98EA4DB4-248F-AEC8-8E8D-E7F26A030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80" y="1140707"/>
            <a:ext cx="3825639" cy="20809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929A06-6A89-ED79-7F33-A351A448421B}"/>
              </a:ext>
            </a:extLst>
          </p:cNvPr>
          <p:cNvSpPr/>
          <p:nvPr/>
        </p:nvSpPr>
        <p:spPr>
          <a:xfrm>
            <a:off x="5273744" y="3030734"/>
            <a:ext cx="1341120" cy="546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6"/>
                </a:solidFill>
              </a:rPr>
              <a:t>1x1 conv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8D267-A8BD-4209-0151-1ED598148B3B}"/>
              </a:ext>
            </a:extLst>
          </p:cNvPr>
          <p:cNvSpPr/>
          <p:nvPr/>
        </p:nvSpPr>
        <p:spPr>
          <a:xfrm>
            <a:off x="6871680" y="1961478"/>
            <a:ext cx="1341120" cy="546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6"/>
                </a:solidFill>
              </a:rPr>
              <a:t>2x up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55B90-5DEB-C5E6-61C7-BD4A0D53DDB5}"/>
              </a:ext>
            </a:extLst>
          </p:cNvPr>
          <p:cNvSpPr/>
          <p:nvPr/>
        </p:nvSpPr>
        <p:spPr>
          <a:xfrm>
            <a:off x="4642012" y="1140707"/>
            <a:ext cx="4033420" cy="307886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D0E47C-7C7E-F3EB-F544-1109BC386AF0}"/>
              </a:ext>
            </a:extLst>
          </p:cNvPr>
          <p:cNvSpPr/>
          <p:nvPr/>
        </p:nvSpPr>
        <p:spPr>
          <a:xfrm>
            <a:off x="7268815" y="3030734"/>
            <a:ext cx="546850" cy="5468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accent6"/>
                </a:solidFill>
                <a:latin typeface="Montserrat" panose="00000500000000000000" pitchFamily="2" charset="0"/>
              </a:rPr>
              <a:t>+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4473F8-8E0A-4CE6-385A-60D2433CFB0D}"/>
              </a:ext>
            </a:extLst>
          </p:cNvPr>
          <p:cNvCxnSpPr>
            <a:endCxn id="5" idx="1"/>
          </p:cNvCxnSpPr>
          <p:nvPr/>
        </p:nvCxnSpPr>
        <p:spPr>
          <a:xfrm>
            <a:off x="4849792" y="3304159"/>
            <a:ext cx="4239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CFBB21-9DCB-642F-E329-2A3C0790EF59}"/>
              </a:ext>
            </a:extLst>
          </p:cNvPr>
          <p:cNvCxnSpPr>
            <a:stCxn id="5" idx="3"/>
            <a:endCxn id="11" idx="2"/>
          </p:cNvCxnSpPr>
          <p:nvPr/>
        </p:nvCxnSpPr>
        <p:spPr>
          <a:xfrm>
            <a:off x="6614864" y="3304159"/>
            <a:ext cx="653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8E4F0F-1CF1-04D3-553D-A40F6BBE0D06}"/>
              </a:ext>
            </a:extLst>
          </p:cNvPr>
          <p:cNvCxnSpPr>
            <a:cxnSpLocks/>
          </p:cNvCxnSpPr>
          <p:nvPr/>
        </p:nvCxnSpPr>
        <p:spPr>
          <a:xfrm>
            <a:off x="7542240" y="1338346"/>
            <a:ext cx="0" cy="528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473622-7658-2161-56E5-EF55D249D821}"/>
              </a:ext>
            </a:extLst>
          </p:cNvPr>
          <p:cNvCxnSpPr>
            <a:cxnSpLocks/>
          </p:cNvCxnSpPr>
          <p:nvPr/>
        </p:nvCxnSpPr>
        <p:spPr>
          <a:xfrm>
            <a:off x="7542240" y="2548061"/>
            <a:ext cx="0" cy="43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906C5B-0072-9C6E-0AEA-FC199C1E7C4A}"/>
              </a:ext>
            </a:extLst>
          </p:cNvPr>
          <p:cNvCxnSpPr>
            <a:cxnSpLocks/>
          </p:cNvCxnSpPr>
          <p:nvPr/>
        </p:nvCxnSpPr>
        <p:spPr>
          <a:xfrm>
            <a:off x="7542240" y="3641104"/>
            <a:ext cx="0" cy="43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38">
            <a:extLst>
              <a:ext uri="{FF2B5EF4-FFF2-40B4-BE49-F238E27FC236}">
                <a16:creationId xmlns:a16="http://schemas.microsoft.com/office/drawing/2014/main" id="{0392488E-6BC5-7797-6094-47776BB3432C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6" name="Hình chữ nhật 3">
            <a:extLst>
              <a:ext uri="{FF2B5EF4-FFF2-40B4-BE49-F238E27FC236}">
                <a16:creationId xmlns:a16="http://schemas.microsoft.com/office/drawing/2014/main" id="{DCE94160-0476-B59E-0A20-25567C1B4E91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Google Shape;163;p38">
            <a:extLst>
              <a:ext uri="{FF2B5EF4-FFF2-40B4-BE49-F238E27FC236}">
                <a16:creationId xmlns:a16="http://schemas.microsoft.com/office/drawing/2014/main" id="{8B2EAC45-1E86-C66B-8B5C-37D67E117228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cxnSp>
        <p:nvCxnSpPr>
          <p:cNvPr id="12" name="Google Shape;222;p45">
            <a:extLst>
              <a:ext uri="{FF2B5EF4-FFF2-40B4-BE49-F238E27FC236}">
                <a16:creationId xmlns:a16="http://schemas.microsoft.com/office/drawing/2014/main" id="{2D07AD5E-C013-88E0-4F5B-315642CEE31F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80796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3AA0E719-EDEF-C090-3B25-5AA4070F6C3C}"/>
              </a:ext>
            </a:extLst>
          </p:cNvPr>
          <p:cNvSpPr txBox="1">
            <a:spLocks/>
          </p:cNvSpPr>
          <p:nvPr/>
        </p:nvSpPr>
        <p:spPr>
          <a:xfrm>
            <a:off x="225146" y="409960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>
                <a:solidFill>
                  <a:schemeClr val="accent6"/>
                </a:solidFill>
              </a:rPr>
              <a:t>Feature Pyramid Network</a:t>
            </a:r>
          </a:p>
        </p:txBody>
      </p:sp>
      <p:sp>
        <p:nvSpPr>
          <p:cNvPr id="3" name="Google Shape;214;p44">
            <a:extLst>
              <a:ext uri="{FF2B5EF4-FFF2-40B4-BE49-F238E27FC236}">
                <a16:creationId xmlns:a16="http://schemas.microsoft.com/office/drawing/2014/main" id="{DC50012D-DCCA-3209-2F98-3F3F9423607A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chemeClr val="accent6"/>
                </a:solidFill>
              </a:rPr>
              <a:t>2.3 Palm Detection</a:t>
            </a:r>
          </a:p>
        </p:txBody>
      </p:sp>
      <p:sp>
        <p:nvSpPr>
          <p:cNvPr id="6" name="Google Shape;163;p38">
            <a:extLst>
              <a:ext uri="{FF2B5EF4-FFF2-40B4-BE49-F238E27FC236}">
                <a16:creationId xmlns:a16="http://schemas.microsoft.com/office/drawing/2014/main" id="{BBD6C6DD-87F6-35C3-E02B-5D8F5AFD95B9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18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1C8E21D-1EFE-D138-9C8A-A78A7DD1E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14" y="222735"/>
            <a:ext cx="4030371" cy="472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14;p44">
            <a:extLst>
              <a:ext uri="{FF2B5EF4-FFF2-40B4-BE49-F238E27FC236}">
                <a16:creationId xmlns:a16="http://schemas.microsoft.com/office/drawing/2014/main" id="{F2B592A5-E3D1-C368-38CE-794A9AECE783}"/>
              </a:ext>
            </a:extLst>
          </p:cNvPr>
          <p:cNvSpPr txBox="1">
            <a:spLocks/>
          </p:cNvSpPr>
          <p:nvPr/>
        </p:nvSpPr>
        <p:spPr>
          <a:xfrm>
            <a:off x="752975" y="2268358"/>
            <a:ext cx="3441139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-US" sz="1600">
                <a:solidFill>
                  <a:schemeClr val="accent6"/>
                </a:solidFill>
              </a:rPr>
              <a:t>Bottom-up and Top-down pathway</a:t>
            </a:r>
          </a:p>
        </p:txBody>
      </p:sp>
      <p:sp>
        <p:nvSpPr>
          <p:cNvPr id="14" name="Rectangle 38">
            <a:extLst>
              <a:ext uri="{FF2B5EF4-FFF2-40B4-BE49-F238E27FC236}">
                <a16:creationId xmlns:a16="http://schemas.microsoft.com/office/drawing/2014/main" id="{33222CC1-5074-B675-8E2C-BDE137CA5CF1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7" name="Hình chữ nhật 3">
            <a:extLst>
              <a:ext uri="{FF2B5EF4-FFF2-40B4-BE49-F238E27FC236}">
                <a16:creationId xmlns:a16="http://schemas.microsoft.com/office/drawing/2014/main" id="{F1C3D0CA-BF63-603F-8152-C8BAD3EE9A2D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163;p38">
            <a:extLst>
              <a:ext uri="{FF2B5EF4-FFF2-40B4-BE49-F238E27FC236}">
                <a16:creationId xmlns:a16="http://schemas.microsoft.com/office/drawing/2014/main" id="{4DCDAB37-20F4-83A7-3339-5A7FC4258EED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cxnSp>
        <p:nvCxnSpPr>
          <p:cNvPr id="20" name="Google Shape;222;p45">
            <a:extLst>
              <a:ext uri="{FF2B5EF4-FFF2-40B4-BE49-F238E27FC236}">
                <a16:creationId xmlns:a16="http://schemas.microsoft.com/office/drawing/2014/main" id="{BD90416A-7AC3-091A-AAEF-C77166AECEE1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697398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3;p38">
            <a:extLst>
              <a:ext uri="{FF2B5EF4-FFF2-40B4-BE49-F238E27FC236}">
                <a16:creationId xmlns:a16="http://schemas.microsoft.com/office/drawing/2014/main" id="{D54A1C38-737E-CBB6-0AE4-C0315B1F6CAC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22" name="Google Shape;214;p44">
            <a:extLst>
              <a:ext uri="{FF2B5EF4-FFF2-40B4-BE49-F238E27FC236}">
                <a16:creationId xmlns:a16="http://schemas.microsoft.com/office/drawing/2014/main" id="{68BB2E2F-C0FD-E730-F279-6C37E564FA74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chemeClr val="accent6"/>
                </a:solidFill>
              </a:rPr>
              <a:t>2.3 Palm Detection</a:t>
            </a:r>
          </a:p>
        </p:txBody>
      </p:sp>
      <p:sp>
        <p:nvSpPr>
          <p:cNvPr id="4" name="Google Shape;163;p38">
            <a:extLst>
              <a:ext uri="{FF2B5EF4-FFF2-40B4-BE49-F238E27FC236}">
                <a16:creationId xmlns:a16="http://schemas.microsoft.com/office/drawing/2014/main" id="{B9DF666F-212B-4EE3-CEF7-16FDCD05DB57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F104A-62BE-18D7-89F1-C7F97755017E}"/>
              </a:ext>
            </a:extLst>
          </p:cNvPr>
          <p:cNvSpPr txBox="1"/>
          <p:nvPr/>
        </p:nvSpPr>
        <p:spPr>
          <a:xfrm>
            <a:off x="225146" y="629796"/>
            <a:ext cx="4718304" cy="13485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6"/>
                </a:solidFill>
                <a:latin typeface="Montserrat"/>
              </a:rPr>
              <a:t>Added Decoder w/ skip connections: Feature pyramid network approach for small objects.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6"/>
                </a:solidFill>
                <a:latin typeface="Montserrat"/>
              </a:rPr>
              <a:t>Focal Loss (</a:t>
            </a:r>
            <a:r>
              <a:rPr lang="en-US" err="1">
                <a:solidFill>
                  <a:schemeClr val="accent6"/>
                </a:solidFill>
                <a:latin typeface="Montserrat"/>
              </a:rPr>
              <a:t>RetinaNet</a:t>
            </a:r>
            <a:r>
              <a:rPr lang="en-US">
                <a:solidFill>
                  <a:schemeClr val="accent6"/>
                </a:solidFill>
                <a:latin typeface="Montserrat"/>
              </a:rPr>
              <a:t>) to address </a:t>
            </a:r>
            <a:r>
              <a:rPr lang="en-US" err="1">
                <a:solidFill>
                  <a:schemeClr val="accent6"/>
                </a:solidFill>
                <a:latin typeface="Montserrat"/>
              </a:rPr>
              <a:t>fg</a:t>
            </a:r>
            <a:r>
              <a:rPr lang="en-US">
                <a:solidFill>
                  <a:schemeClr val="accent6"/>
                </a:solidFill>
                <a:latin typeface="Montserrat"/>
              </a:rPr>
              <a:t>/</a:t>
            </a:r>
            <a:r>
              <a:rPr lang="en-US" err="1">
                <a:solidFill>
                  <a:schemeClr val="accent6"/>
                </a:solidFill>
                <a:latin typeface="Montserrat"/>
              </a:rPr>
              <a:t>bg</a:t>
            </a:r>
            <a:r>
              <a:rPr lang="en-US">
                <a:solidFill>
                  <a:schemeClr val="accent6"/>
                </a:solidFill>
                <a:latin typeface="Montserrat"/>
              </a:rPr>
              <a:t> imbalance (due to small palms)</a:t>
            </a:r>
          </a:p>
        </p:txBody>
      </p:sp>
      <p:pic>
        <p:nvPicPr>
          <p:cNvPr id="1028" name="Picture 4" descr="2006.10214] MediaPipe Hands: On-device Real-time Hand Tracking">
            <a:extLst>
              <a:ext uri="{FF2B5EF4-FFF2-40B4-BE49-F238E27FC236}">
                <a16:creationId xmlns:a16="http://schemas.microsoft.com/office/drawing/2014/main" id="{7D4BED58-51B1-DA38-0029-1D13E4D81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10" y="25396"/>
            <a:ext cx="2513962" cy="255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D9A33-D99D-D174-E690-1A759B4E1E2C}"/>
              </a:ext>
            </a:extLst>
          </p:cNvPr>
          <p:cNvCxnSpPr/>
          <p:nvPr/>
        </p:nvCxnSpPr>
        <p:spPr>
          <a:xfrm>
            <a:off x="4861367" y="937549"/>
            <a:ext cx="13195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Focal Loss">
            <a:extLst>
              <a:ext uri="{FF2B5EF4-FFF2-40B4-BE49-F238E27FC236}">
                <a16:creationId xmlns:a16="http://schemas.microsoft.com/office/drawing/2014/main" id="{B5067300-F203-FD63-258D-2577FB33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306" y="2630661"/>
            <a:ext cx="3322033" cy="21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24FE7-153B-2EAF-B322-756393E2A370}"/>
              </a:ext>
            </a:extLst>
          </p:cNvPr>
          <p:cNvCxnSpPr>
            <a:cxnSpLocks/>
          </p:cNvCxnSpPr>
          <p:nvPr/>
        </p:nvCxnSpPr>
        <p:spPr>
          <a:xfrm>
            <a:off x="4236334" y="1680574"/>
            <a:ext cx="1169043" cy="902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7C9DD5-5A62-06F1-D4F7-B103D81C4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615246"/>
              </p:ext>
            </p:extLst>
          </p:nvPr>
        </p:nvGraphicFramePr>
        <p:xfrm>
          <a:off x="450292" y="2804606"/>
          <a:ext cx="4493158" cy="1778000"/>
        </p:xfrm>
        <a:graphic>
          <a:graphicData uri="http://schemas.openxmlformats.org/drawingml/2006/table">
            <a:tbl>
              <a:tblPr firstRow="1" bandRow="1">
                <a:tableStyleId>{C296DC39-09D0-416A-A030-E97DC155B167}</a:tableStyleId>
              </a:tblPr>
              <a:tblGrid>
                <a:gridCol w="2246579">
                  <a:extLst>
                    <a:ext uri="{9D8B030D-6E8A-4147-A177-3AD203B41FA5}">
                      <a16:colId xmlns:a16="http://schemas.microsoft.com/office/drawing/2014/main" val="4129141652"/>
                    </a:ext>
                  </a:extLst>
                </a:gridCol>
                <a:gridCol w="2246579">
                  <a:extLst>
                    <a:ext uri="{9D8B030D-6E8A-4147-A177-3AD203B41FA5}">
                      <a16:colId xmlns:a16="http://schemas.microsoft.com/office/drawing/2014/main" val="3920772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Montserrat" panose="00000500000000000000" pitchFamily="2" charset="0"/>
                        </a:rPr>
                        <a:t>Model variation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Montserrat" panose="00000500000000000000" pitchFamily="2" charset="0"/>
                        </a:rPr>
                        <a:t>Average Precision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90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Montserrat" panose="00000500000000000000" pitchFamily="2" charset="0"/>
                        </a:rPr>
                        <a:t>No decoder + cross entropy loss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Montserrat" panose="00000500000000000000" pitchFamily="2" charset="0"/>
                        </a:rPr>
                        <a:t>86.22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18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Montserrat" panose="00000500000000000000" pitchFamily="2" charset="0"/>
                        </a:rPr>
                        <a:t>Decoder + cross entropy loss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Montserrat" panose="00000500000000000000" pitchFamily="2" charset="0"/>
                        </a:rPr>
                        <a:t>94.07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10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Montserrat" panose="00000500000000000000" pitchFamily="2" charset="0"/>
                        </a:rPr>
                        <a:t>Decoder + focal loss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Montserrat" panose="00000500000000000000" pitchFamily="2" charset="0"/>
                        </a:rPr>
                        <a:t>95.7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014594"/>
                  </a:ext>
                </a:extLst>
              </a:tr>
            </a:tbl>
          </a:graphicData>
        </a:graphic>
      </p:graphicFrame>
      <p:sp>
        <p:nvSpPr>
          <p:cNvPr id="16" name="Rectangle 38">
            <a:extLst>
              <a:ext uri="{FF2B5EF4-FFF2-40B4-BE49-F238E27FC236}">
                <a16:creationId xmlns:a16="http://schemas.microsoft.com/office/drawing/2014/main" id="{349E7302-42B4-EBAC-AD0D-10FD77C461AD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8" name="Hình chữ nhật 3">
            <a:extLst>
              <a:ext uri="{FF2B5EF4-FFF2-40B4-BE49-F238E27FC236}">
                <a16:creationId xmlns:a16="http://schemas.microsoft.com/office/drawing/2014/main" id="{B12EC7C2-0278-2C60-E4C0-E37B3C0AD1C8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Google Shape;222;p45">
            <a:extLst>
              <a:ext uri="{FF2B5EF4-FFF2-40B4-BE49-F238E27FC236}">
                <a16:creationId xmlns:a16="http://schemas.microsoft.com/office/drawing/2014/main" id="{547B348D-2A40-2AAF-9B9F-455AE1509E64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242369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4;p44">
            <a:extLst>
              <a:ext uri="{FF2B5EF4-FFF2-40B4-BE49-F238E27FC236}">
                <a16:creationId xmlns:a16="http://schemas.microsoft.com/office/drawing/2014/main" id="{134C3CAF-FB01-4697-D95A-8DFE2325BF17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chemeClr val="accent6"/>
                </a:solidFill>
              </a:rPr>
              <a:t>1.1 Background and Motivation</a:t>
            </a:r>
          </a:p>
        </p:txBody>
      </p:sp>
      <p:sp>
        <p:nvSpPr>
          <p:cNvPr id="10" name="Google Shape;224;p45">
            <a:extLst>
              <a:ext uri="{FF2B5EF4-FFF2-40B4-BE49-F238E27FC236}">
                <a16:creationId xmlns:a16="http://schemas.microsoft.com/office/drawing/2014/main" id="{8C64D1E7-63A2-31DF-658D-74599FF84E5F}"/>
              </a:ext>
            </a:extLst>
          </p:cNvPr>
          <p:cNvSpPr txBox="1">
            <a:spLocks/>
          </p:cNvSpPr>
          <p:nvPr/>
        </p:nvSpPr>
        <p:spPr>
          <a:xfrm>
            <a:off x="107290" y="608581"/>
            <a:ext cx="9796678" cy="28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000000"/>
                </a:solidFill>
              </a:rPr>
              <a:t>Mouse is one of the vital inventions of Human Computer Interaction (HCI) technology. However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>
                <a:solidFill>
                  <a:srgbClr val="000000"/>
                </a:solidFill>
              </a:rPr>
              <a:t>,it has certain limitations.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000000"/>
                </a:solidFill>
              </a:rPr>
              <a:t>Currently, traditional and wireless mouse still relies on physical devices, batteries or dongles.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endParaRPr lang="en-US">
              <a:solidFill>
                <a:srgbClr val="000000"/>
              </a:solidFill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endParaRPr lang="en-US">
              <a:solidFill>
                <a:srgbClr val="000000"/>
              </a:solidFill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endParaRPr lang="en-US">
              <a:solidFill>
                <a:srgbClr val="000000"/>
              </a:solidFill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endParaRPr lang="en-US">
              <a:solidFill>
                <a:srgbClr val="000000"/>
              </a:solidFill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endParaRPr lang="en-US">
              <a:solidFill>
                <a:srgbClr val="000000"/>
              </a:solidFill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endParaRPr lang="en-US">
              <a:solidFill>
                <a:srgbClr val="000000"/>
              </a:solidFill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000000"/>
                </a:solidFill>
              </a:rPr>
              <a:t>In the proposed AI virtual mouse system aims  to overcome  these limitations by employing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>
                <a:solidFill>
                  <a:srgbClr val="000000"/>
                </a:solidFill>
              </a:rPr>
              <a:t>webcam to lively capture the user’s hand, localize its landmarks and use the coordinates of these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>
                <a:solidFill>
                  <a:srgbClr val="000000"/>
                </a:solidFill>
              </a:rPr>
              <a:t>landmarks to control the mouse cursor. </a:t>
            </a:r>
          </a:p>
        </p:txBody>
      </p:sp>
      <p:cxnSp>
        <p:nvCxnSpPr>
          <p:cNvPr id="4" name="Google Shape;222;p45">
            <a:extLst>
              <a:ext uri="{FF2B5EF4-FFF2-40B4-BE49-F238E27FC236}">
                <a16:creationId xmlns:a16="http://schemas.microsoft.com/office/drawing/2014/main" id="{C97E057B-9480-4510-7E24-8113BBD26E02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Rectangle 38">
            <a:extLst>
              <a:ext uri="{FF2B5EF4-FFF2-40B4-BE49-F238E27FC236}">
                <a16:creationId xmlns:a16="http://schemas.microsoft.com/office/drawing/2014/main" id="{AADE0402-E6F5-CC4D-3E17-59E98160D833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EF5E889B-004F-4CEC-CA4D-34C8444406F5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63;p38">
            <a:extLst>
              <a:ext uri="{FF2B5EF4-FFF2-40B4-BE49-F238E27FC236}">
                <a16:creationId xmlns:a16="http://schemas.microsoft.com/office/drawing/2014/main" id="{2FD5D458-C2F1-C371-DA92-FC9783694338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13" name="Google Shape;163;p38">
            <a:extLst>
              <a:ext uri="{FF2B5EF4-FFF2-40B4-BE49-F238E27FC236}">
                <a16:creationId xmlns:a16="http://schemas.microsoft.com/office/drawing/2014/main" id="{B0A6FD02-D352-D9AE-BA94-E88392672764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04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D8B720F2-5AFA-B666-3B16-BA4A1E8EB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67" y="1647241"/>
            <a:ext cx="3477466" cy="18490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4;p44">
            <a:extLst>
              <a:ext uri="{FF2B5EF4-FFF2-40B4-BE49-F238E27FC236}">
                <a16:creationId xmlns:a16="http://schemas.microsoft.com/office/drawing/2014/main" id="{134C3CAF-FB01-4697-D95A-8DFE2325BF17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chemeClr val="accent6"/>
                </a:solidFill>
              </a:rPr>
              <a:t>1.2 What is hand landmarks detection</a:t>
            </a:r>
          </a:p>
        </p:txBody>
      </p:sp>
      <p:cxnSp>
        <p:nvCxnSpPr>
          <p:cNvPr id="4" name="Google Shape;222;p45">
            <a:extLst>
              <a:ext uri="{FF2B5EF4-FFF2-40B4-BE49-F238E27FC236}">
                <a16:creationId xmlns:a16="http://schemas.microsoft.com/office/drawing/2014/main" id="{C97E057B-9480-4510-7E24-8113BBD26E02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Rectangle 38">
            <a:extLst>
              <a:ext uri="{FF2B5EF4-FFF2-40B4-BE49-F238E27FC236}">
                <a16:creationId xmlns:a16="http://schemas.microsoft.com/office/drawing/2014/main" id="{AADE0402-E6F5-CC4D-3E17-59E98160D833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EF5E889B-004F-4CEC-CA4D-34C8444406F5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63;p38">
            <a:extLst>
              <a:ext uri="{FF2B5EF4-FFF2-40B4-BE49-F238E27FC236}">
                <a16:creationId xmlns:a16="http://schemas.microsoft.com/office/drawing/2014/main" id="{2FD5D458-C2F1-C371-DA92-FC9783694338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13" name="Google Shape;163;p38">
            <a:extLst>
              <a:ext uri="{FF2B5EF4-FFF2-40B4-BE49-F238E27FC236}">
                <a16:creationId xmlns:a16="http://schemas.microsoft.com/office/drawing/2014/main" id="{B0A6FD02-D352-D9AE-BA94-E88392672764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05</a:t>
            </a:r>
          </a:p>
        </p:txBody>
      </p:sp>
      <p:sp>
        <p:nvSpPr>
          <p:cNvPr id="8" name="Google Shape;224;p45">
            <a:extLst>
              <a:ext uri="{FF2B5EF4-FFF2-40B4-BE49-F238E27FC236}">
                <a16:creationId xmlns:a16="http://schemas.microsoft.com/office/drawing/2014/main" id="{7712B396-C68D-5F7B-2123-44B3141EC422}"/>
              </a:ext>
            </a:extLst>
          </p:cNvPr>
          <p:cNvSpPr txBox="1">
            <a:spLocks/>
          </p:cNvSpPr>
          <p:nvPr/>
        </p:nvSpPr>
        <p:spPr>
          <a:xfrm>
            <a:off x="45846" y="473980"/>
            <a:ext cx="8952335" cy="64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</a:rPr>
              <a:t>Hand landmarks detection involves identifying and locating key points or landmarks on a human hand within an image or video frame.</a:t>
            </a:r>
          </a:p>
        </p:txBody>
      </p:sp>
      <p:sp>
        <p:nvSpPr>
          <p:cNvPr id="9" name="Google Shape;224;p45">
            <a:extLst>
              <a:ext uri="{FF2B5EF4-FFF2-40B4-BE49-F238E27FC236}">
                <a16:creationId xmlns:a16="http://schemas.microsoft.com/office/drawing/2014/main" id="{675D5C1B-162F-E99C-4EFF-0EFD875E7522}"/>
              </a:ext>
            </a:extLst>
          </p:cNvPr>
          <p:cNvSpPr txBox="1">
            <a:spLocks/>
          </p:cNvSpPr>
          <p:nvPr/>
        </p:nvSpPr>
        <p:spPr>
          <a:xfrm>
            <a:off x="155612" y="1073215"/>
            <a:ext cx="818261" cy="465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sz="1200" b="1">
                <a:solidFill>
                  <a:srgbClr val="000000"/>
                </a:solidFill>
              </a:rPr>
              <a:t>Input</a:t>
            </a:r>
            <a:r>
              <a:rPr lang="en-US" sz="1200">
                <a:solidFill>
                  <a:srgbClr val="000000"/>
                </a:solidFill>
              </a:rPr>
              <a:t>: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lang="en-US" sz="120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224;p45">
                <a:extLst>
                  <a:ext uri="{FF2B5EF4-FFF2-40B4-BE49-F238E27FC236}">
                    <a16:creationId xmlns:a16="http://schemas.microsoft.com/office/drawing/2014/main" id="{F238F733-A59E-A4F5-5CB1-C5E5D6DA5F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2483" y="1364211"/>
                <a:ext cx="6453344" cy="26061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marL="171450" lvl="0" indent="-17145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1000">
                    <a:solidFill>
                      <a:srgbClr val="000000"/>
                    </a:solidFill>
                  </a:rPr>
                  <a:t>New RGB image/frame</a:t>
                </a:r>
              </a:p>
              <a:p>
                <a:pPr marL="171450" lvl="0" indent="-17145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1000">
                    <a:solidFill>
                      <a:srgbClr val="000000"/>
                    </a:solidFill>
                  </a:rPr>
                  <a:t>A set of images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sz="1000" b="1">
                    <a:solidFill>
                      <a:srgbClr val="000000"/>
                    </a:solidFill>
                  </a:rPr>
                  <a:t> </a:t>
                </a:r>
                <a:r>
                  <a:rPr lang="en-US" sz="1000">
                    <a:solidFill>
                      <a:srgbClr val="000000"/>
                    </a:solidFill>
                  </a:rPr>
                  <a:t>and corresponding hand landmarks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</m:oMath>
                </a14:m>
                <a:r>
                  <a:rPr lang="en-US" sz="1000">
                    <a:solidFill>
                      <a:srgbClr val="000000"/>
                    </a:solidFill>
                  </a:rPr>
                  <a:t>.</a:t>
                </a:r>
              </a:p>
              <a:p>
                <a:pPr marL="171450" lvl="0" indent="-17145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1200" b="1">
                    <a:solidFill>
                      <a:srgbClr val="000000"/>
                    </a:solidFill>
                  </a:rPr>
                  <a:t>D</a:t>
                </a:r>
                <a:r>
                  <a:rPr lang="en-US" sz="1200">
                    <a:solidFill>
                      <a:srgbClr val="000000"/>
                    </a:solidFill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2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20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ⅈ=1</m:t>
                        </m:r>
                      </m:sub>
                      <m:sup>
                        <m:r>
                          <a:rPr lang="en-US" sz="1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sz="1200">
                  <a:solidFill>
                    <a:srgbClr val="000000"/>
                  </a:solidFill>
                </a:endParaRPr>
              </a:p>
              <a:p>
                <a:pPr marL="171450" lvl="0" indent="-171450" algn="just">
                  <a:lnSpc>
                    <a:spcPct val="150000"/>
                  </a:lnSpc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1000">
                    <a:solidFill>
                      <a:srgbClr val="000000"/>
                    </a:solidFill>
                  </a:rPr>
                  <a:t>Each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12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12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sz="1000">
                    <a:solidFill>
                      <a:srgbClr val="000000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00">
                    <a:solidFill>
                      <a:srgbClr val="000000"/>
                    </a:solidFill>
                  </a:rPr>
                  <a:t>is height,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000">
                    <a:solidFill>
                      <a:srgbClr val="000000"/>
                    </a:solidFill>
                  </a:rPr>
                  <a:t> is width,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000">
                    <a:solidFill>
                      <a:srgbClr val="000000"/>
                    </a:solidFill>
                  </a:rPr>
                  <a:t> is the number of</a:t>
                </a:r>
              </a:p>
              <a:p>
                <a:pPr marL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</a:pPr>
                <a:r>
                  <a:rPr lang="en-US" sz="1000">
                    <a:solidFill>
                      <a:srgbClr val="000000"/>
                    </a:solidFill>
                  </a:rPr>
                  <a:t>     channels (usually 3 for RGB).</a:t>
                </a:r>
              </a:p>
              <a:p>
                <a:pPr marL="171450" lvl="0" indent="-17145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1000">
                    <a:solidFill>
                      <a:srgbClr val="000000"/>
                    </a:solidFill>
                  </a:rPr>
                  <a:t>Each set of landmarks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1000" b="0">
                    <a:solidFill>
                      <a:srgbClr val="000000"/>
                    </a:solidFill>
                    <a:latin typeface="Montserrat" pitchFamily="2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b="0">
                    <a:solidFill>
                      <a:srgbClr val="000000"/>
                    </a:solidFill>
                  </a:rPr>
                  <a:t> </a:t>
                </a:r>
                <a:r>
                  <a:rPr lang="en-US" sz="1000" b="0">
                    <a:solidFill>
                      <a:srgbClr val="000000"/>
                    </a:solidFill>
                  </a:rPr>
                  <a:t>are the coordinates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m:rPr>
                        <m:lit/>
                      </m:rPr>
                      <a:rPr lang="en-US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endParaRPr lang="en-US" sz="1200">
                  <a:solidFill>
                    <a:srgbClr val="000000"/>
                  </a:solidFill>
                </a:endParaRPr>
              </a:p>
              <a:p>
                <a:pPr marL="0" indent="0" algn="just">
                  <a:lnSpc>
                    <a:spcPct val="150000"/>
                  </a:lnSpc>
                  <a:buClr>
                    <a:srgbClr val="000000"/>
                  </a:buClr>
                </a:pPr>
                <a:r>
                  <a:rPr lang="en-US" sz="1200" b="0">
                    <a:solidFill>
                      <a:srgbClr val="000000"/>
                    </a:solidFill>
                  </a:rPr>
                  <a:t>    </a:t>
                </a:r>
                <a:r>
                  <a:rPr lang="en-US" sz="1000">
                    <a:solidFill>
                      <a:srgbClr val="000000"/>
                    </a:solidFill>
                  </a:rPr>
                  <a:t>landmark in the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lit/>
                      </m:rPr>
                      <a:rPr lang="en-US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US" sz="1200">
                    <a:solidFill>
                      <a:srgbClr val="000000"/>
                    </a:solidFill>
                  </a:rPr>
                  <a:t> </a:t>
                </a:r>
                <a:r>
                  <a:rPr lang="en-US" sz="1000">
                    <a:solidFill>
                      <a:srgbClr val="000000"/>
                    </a:solidFill>
                  </a:rPr>
                  <a:t>image,</a:t>
                </a:r>
                <a:r>
                  <a:rPr lang="en-US" sz="1200">
                    <a:solidFill>
                      <a:srgbClr val="000000"/>
                    </a:solidFill>
                  </a:rPr>
                  <a:t> </a:t>
                </a:r>
                <a:r>
                  <a:rPr lang="en-US" sz="1000">
                    <a:solidFill>
                      <a:srgbClr val="000000"/>
                    </a:solidFill>
                  </a:rPr>
                  <a:t>and</a:t>
                </a:r>
                <a:r>
                  <a:rPr lang="en-US" sz="120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200">
                    <a:solidFill>
                      <a:srgbClr val="000000"/>
                    </a:solidFill>
                  </a:rPr>
                  <a:t> </a:t>
                </a:r>
                <a:r>
                  <a:rPr lang="en-US" sz="1000">
                    <a:solidFill>
                      <a:srgbClr val="000000"/>
                    </a:solidFill>
                  </a:rPr>
                  <a:t>is the number of landmarks.</a:t>
                </a:r>
              </a:p>
              <a:p>
                <a:pPr marL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</a:pPr>
                <a:endParaRPr lang="en-US" sz="1200" b="0">
                  <a:solidFill>
                    <a:srgbClr val="000000"/>
                  </a:solidFill>
                </a:endParaRPr>
              </a:p>
              <a:p>
                <a:pPr marL="171450" lvl="0" indent="-17145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endParaRPr lang="en-US" sz="100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Google Shape;224;p45">
                <a:extLst>
                  <a:ext uri="{FF2B5EF4-FFF2-40B4-BE49-F238E27FC236}">
                    <a16:creationId xmlns:a16="http://schemas.microsoft.com/office/drawing/2014/main" id="{F238F733-A59E-A4F5-5CB1-C5E5D6DA5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83" y="1364211"/>
                <a:ext cx="6453344" cy="2606108"/>
              </a:xfrm>
              <a:prstGeom prst="rect">
                <a:avLst/>
              </a:prstGeom>
              <a:blipFill>
                <a:blip r:embed="rId3"/>
                <a:stretch>
                  <a:fillRect l="-1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224;p45">
            <a:extLst>
              <a:ext uri="{FF2B5EF4-FFF2-40B4-BE49-F238E27FC236}">
                <a16:creationId xmlns:a16="http://schemas.microsoft.com/office/drawing/2014/main" id="{E93A6D9B-82A3-D2F4-4065-67826AA83D33}"/>
              </a:ext>
            </a:extLst>
          </p:cNvPr>
          <p:cNvSpPr txBox="1">
            <a:spLocks/>
          </p:cNvSpPr>
          <p:nvPr/>
        </p:nvSpPr>
        <p:spPr>
          <a:xfrm>
            <a:off x="155612" y="3504665"/>
            <a:ext cx="7744804" cy="465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sz="1200" b="1">
                <a:solidFill>
                  <a:srgbClr val="000000"/>
                </a:solidFill>
              </a:rPr>
              <a:t>Output</a:t>
            </a:r>
            <a:r>
              <a:rPr lang="en-US" sz="1200">
                <a:solidFill>
                  <a:srgbClr val="000000"/>
                </a:solidFill>
              </a:rPr>
              <a:t>: </a:t>
            </a:r>
            <a:r>
              <a:rPr lang="en-US" sz="1000">
                <a:solidFill>
                  <a:srgbClr val="000000"/>
                </a:solidFill>
              </a:rPr>
              <a:t>the model predicts the coordinates of hand landmarks for given input image/frame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lang="en-US" sz="120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D5FDE6FF-74B3-4F56-0160-D1CF92B736B7}"/>
                  </a:ext>
                </a:extLst>
              </p:cNvPr>
              <p:cNvSpPr txBox="1"/>
              <p:nvPr/>
            </p:nvSpPr>
            <p:spPr>
              <a:xfrm>
                <a:off x="564742" y="3924651"/>
                <a:ext cx="1412759" cy="347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D5FDE6FF-74B3-4F56-0160-D1CF92B73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42" y="3924651"/>
                <a:ext cx="1412759" cy="347018"/>
              </a:xfrm>
              <a:prstGeom prst="rect">
                <a:avLst/>
              </a:prstGeom>
              <a:blipFill>
                <a:blip r:embed="rId4"/>
                <a:stretch>
                  <a:fillRect l="-2165" t="-1754" r="-433"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27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4;p44">
            <a:extLst>
              <a:ext uri="{FF2B5EF4-FFF2-40B4-BE49-F238E27FC236}">
                <a16:creationId xmlns:a16="http://schemas.microsoft.com/office/drawing/2014/main" id="{134C3CAF-FB01-4697-D95A-8DFE2325BF17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chemeClr val="accent6"/>
                </a:solidFill>
              </a:rPr>
              <a:t>1.2 What is hand landmarks detection</a:t>
            </a:r>
          </a:p>
        </p:txBody>
      </p:sp>
      <p:cxnSp>
        <p:nvCxnSpPr>
          <p:cNvPr id="4" name="Google Shape;222;p45">
            <a:extLst>
              <a:ext uri="{FF2B5EF4-FFF2-40B4-BE49-F238E27FC236}">
                <a16:creationId xmlns:a16="http://schemas.microsoft.com/office/drawing/2014/main" id="{C97E057B-9480-4510-7E24-8113BBD26E02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Rectangle 38">
            <a:extLst>
              <a:ext uri="{FF2B5EF4-FFF2-40B4-BE49-F238E27FC236}">
                <a16:creationId xmlns:a16="http://schemas.microsoft.com/office/drawing/2014/main" id="{AADE0402-E6F5-CC4D-3E17-59E98160D833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EF5E889B-004F-4CEC-CA4D-34C8444406F5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63;p38">
            <a:extLst>
              <a:ext uri="{FF2B5EF4-FFF2-40B4-BE49-F238E27FC236}">
                <a16:creationId xmlns:a16="http://schemas.microsoft.com/office/drawing/2014/main" id="{2FD5D458-C2F1-C371-DA92-FC9783694338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13" name="Google Shape;163;p38">
            <a:extLst>
              <a:ext uri="{FF2B5EF4-FFF2-40B4-BE49-F238E27FC236}">
                <a16:creationId xmlns:a16="http://schemas.microsoft.com/office/drawing/2014/main" id="{B0A6FD02-D352-D9AE-BA94-E88392672764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06</a:t>
            </a:r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1C245D61-8E8D-6DEF-202F-792CAC515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80" y="1007971"/>
            <a:ext cx="8411749" cy="292458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8" name="Google Shape;224;p45">
            <a:extLst>
              <a:ext uri="{FF2B5EF4-FFF2-40B4-BE49-F238E27FC236}">
                <a16:creationId xmlns:a16="http://schemas.microsoft.com/office/drawing/2014/main" id="{9B2B8D10-906C-E069-9F31-B59AAF7B8F0F}"/>
              </a:ext>
            </a:extLst>
          </p:cNvPr>
          <p:cNvSpPr txBox="1">
            <a:spLocks/>
          </p:cNvSpPr>
          <p:nvPr/>
        </p:nvSpPr>
        <p:spPr>
          <a:xfrm>
            <a:off x="699552" y="3980978"/>
            <a:ext cx="7744804" cy="465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</a:rPr>
              <a:t>21 hand landmarks</a:t>
            </a:r>
          </a:p>
        </p:txBody>
      </p:sp>
    </p:spTree>
    <p:extLst>
      <p:ext uri="{BB962C8B-B14F-4D97-AF65-F5344CB8AC3E}">
        <p14:creationId xmlns:p14="http://schemas.microsoft.com/office/powerpoint/2010/main" val="629969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4;p44">
            <a:extLst>
              <a:ext uri="{FF2B5EF4-FFF2-40B4-BE49-F238E27FC236}">
                <a16:creationId xmlns:a16="http://schemas.microsoft.com/office/drawing/2014/main" id="{134C3CAF-FB01-4697-D95A-8DFE2325BF17}"/>
              </a:ext>
            </a:extLst>
          </p:cNvPr>
          <p:cNvSpPr txBox="1">
            <a:spLocks/>
          </p:cNvSpPr>
          <p:nvPr/>
        </p:nvSpPr>
        <p:spPr>
          <a:xfrm>
            <a:off x="450292" y="-21215"/>
            <a:ext cx="7146721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chemeClr val="accent6"/>
                </a:solidFill>
              </a:rPr>
              <a:t>1.3 Challenges</a:t>
            </a:r>
          </a:p>
        </p:txBody>
      </p:sp>
      <p:sp>
        <p:nvSpPr>
          <p:cNvPr id="10" name="Google Shape;224;p45">
            <a:extLst>
              <a:ext uri="{FF2B5EF4-FFF2-40B4-BE49-F238E27FC236}">
                <a16:creationId xmlns:a16="http://schemas.microsoft.com/office/drawing/2014/main" id="{8C64D1E7-63A2-31DF-658D-74599FF84E5F}"/>
              </a:ext>
            </a:extLst>
          </p:cNvPr>
          <p:cNvSpPr txBox="1">
            <a:spLocks/>
          </p:cNvSpPr>
          <p:nvPr/>
        </p:nvSpPr>
        <p:spPr>
          <a:xfrm>
            <a:off x="105344" y="608581"/>
            <a:ext cx="8886256" cy="28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accent6"/>
                </a:solidFill>
              </a:rPr>
              <a:t> </a:t>
            </a:r>
            <a:r>
              <a:rPr lang="en-US" b="1">
                <a:solidFill>
                  <a:schemeClr val="accent6"/>
                </a:solidFill>
              </a:rPr>
              <a:t>Accurate Hand Detection</a:t>
            </a:r>
            <a:r>
              <a:rPr lang="en-US">
                <a:solidFill>
                  <a:schemeClr val="accent6"/>
                </a:solidFill>
              </a:rPr>
              <a:t>: the system must accurately detect the hand’s position as this   information is crucial for the next steps.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b="1">
                <a:solidFill>
                  <a:schemeClr val="accent6"/>
                </a:solidFill>
              </a:rPr>
              <a:t>Real-time Processing</a:t>
            </a:r>
            <a:r>
              <a:rPr lang="en-US">
                <a:solidFill>
                  <a:schemeClr val="accent6"/>
                </a:solidFill>
              </a:rPr>
              <a:t>: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>
                <a:solidFill>
                  <a:schemeClr val="accent6"/>
                </a:solidFill>
              </a:rPr>
              <a:t>   +</a:t>
            </a:r>
            <a:r>
              <a:rPr lang="en-US">
                <a:solidFill>
                  <a:schemeClr val="accent6"/>
                </a:solidFill>
              </a:rPr>
              <a:t> </a:t>
            </a:r>
            <a:r>
              <a:rPr lang="en-US" b="1">
                <a:solidFill>
                  <a:schemeClr val="accent6"/>
                </a:solidFill>
              </a:rPr>
              <a:t>Low latency</a:t>
            </a:r>
            <a:r>
              <a:rPr lang="en-US">
                <a:solidFill>
                  <a:schemeClr val="accent6"/>
                </a:solidFill>
              </a:rPr>
              <a:t>: for a virtual mouse to be usable, it must process inputs and provide feedback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chemeClr val="accent6"/>
                </a:solidFill>
              </a:rPr>
              <a:t>with minimal delay.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chemeClr val="accent6"/>
                </a:solidFill>
              </a:rPr>
              <a:t>   </a:t>
            </a:r>
            <a:r>
              <a:rPr lang="en-US" b="1">
                <a:solidFill>
                  <a:schemeClr val="accent6"/>
                </a:solidFill>
              </a:rPr>
              <a:t>+</a:t>
            </a:r>
            <a:r>
              <a:rPr lang="en-US">
                <a:solidFill>
                  <a:schemeClr val="accent6"/>
                </a:solidFill>
              </a:rPr>
              <a:t> </a:t>
            </a:r>
            <a:r>
              <a:rPr lang="en-US" b="1">
                <a:solidFill>
                  <a:schemeClr val="accent6"/>
                </a:solidFill>
              </a:rPr>
              <a:t>Efficient algorithms</a:t>
            </a:r>
            <a:r>
              <a:rPr lang="en-US">
                <a:solidFill>
                  <a:schemeClr val="accent6"/>
                </a:solidFill>
              </a:rPr>
              <a:t>: developing algorithms that can run efficiently on a variety of hardware,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chemeClr val="accent6"/>
                </a:solidFill>
              </a:rPr>
              <a:t>including devices with limited processing power.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accent6"/>
              </a:solidFill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Google Shape;163;p38">
            <a:extLst>
              <a:ext uri="{FF2B5EF4-FFF2-40B4-BE49-F238E27FC236}">
                <a16:creationId xmlns:a16="http://schemas.microsoft.com/office/drawing/2014/main" id="{D54A1C38-737E-CBB6-0AE4-C0315B1F6CAC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5" name="Google Shape;163;p38">
            <a:extLst>
              <a:ext uri="{FF2B5EF4-FFF2-40B4-BE49-F238E27FC236}">
                <a16:creationId xmlns:a16="http://schemas.microsoft.com/office/drawing/2014/main" id="{DE9F9FC8-2202-01AA-16DD-DC79AB1F437F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07</a:t>
            </a:r>
          </a:p>
        </p:txBody>
      </p:sp>
      <p:sp>
        <p:nvSpPr>
          <p:cNvPr id="3" name="Rectangle 38">
            <a:extLst>
              <a:ext uri="{FF2B5EF4-FFF2-40B4-BE49-F238E27FC236}">
                <a16:creationId xmlns:a16="http://schemas.microsoft.com/office/drawing/2014/main" id="{04763197-206E-1010-4114-C57E451088AC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ình chữ nhật 3">
            <a:extLst>
              <a:ext uri="{FF2B5EF4-FFF2-40B4-BE49-F238E27FC236}">
                <a16:creationId xmlns:a16="http://schemas.microsoft.com/office/drawing/2014/main" id="{521790B8-5BE0-8ECC-6CEB-48008701EAEA}"/>
              </a:ext>
            </a:extLst>
          </p:cNvPr>
          <p:cNvSpPr/>
          <p:nvPr/>
        </p:nvSpPr>
        <p:spPr>
          <a:xfrm>
            <a:off x="0" y="503836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41C66AC8-B946-E971-BD3B-DA0BD2D77F11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77245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 descr="Ảnh có chứa màu trắng, đen và trắng, thiết kế, tác phẩm nghệ thuật&#10;&#10;Mô tả được tạo tự động">
            <a:extLst>
              <a:ext uri="{FF2B5EF4-FFF2-40B4-BE49-F238E27FC236}">
                <a16:creationId xmlns:a16="http://schemas.microsoft.com/office/drawing/2014/main" id="{2120EF20-FC15-40C2-0824-1C064A937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08155" y="3112562"/>
            <a:ext cx="8909732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accent6"/>
                </a:solidFill>
              </a:rPr>
              <a:t>Method</a:t>
            </a:r>
            <a:br>
              <a:rPr lang="en-US" sz="5000">
                <a:solidFill>
                  <a:schemeClr val="accent6"/>
                </a:solidFill>
              </a:rPr>
            </a:br>
            <a:r>
              <a:rPr lang="en" sz="5000">
                <a:solidFill>
                  <a:schemeClr val="accent6"/>
                </a:solidFill>
              </a:rPr>
              <a:t>Media Pipe Hand Model</a:t>
            </a:r>
            <a:endParaRPr lang="en-US" sz="5000">
              <a:solidFill>
                <a:schemeClr val="accent6"/>
              </a:solidFill>
            </a:endParaRPr>
          </a:p>
        </p:txBody>
      </p:sp>
      <p:sp>
        <p:nvSpPr>
          <p:cNvPr id="6" name="Google Shape;163;p38">
            <a:extLst>
              <a:ext uri="{FF2B5EF4-FFF2-40B4-BE49-F238E27FC236}">
                <a16:creationId xmlns:a16="http://schemas.microsoft.com/office/drawing/2014/main" id="{C38C172E-08A8-12AE-6251-696B11968E6B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902C96E5-0F8B-EE73-A26D-3B6E43E58E59}"/>
              </a:ext>
            </a:extLst>
          </p:cNvPr>
          <p:cNvSpPr/>
          <p:nvPr/>
        </p:nvSpPr>
        <p:spPr>
          <a:xfrm>
            <a:off x="208155" y="3688316"/>
            <a:ext cx="8608741" cy="6894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71000">
                <a:srgbClr val="003D8E"/>
              </a:gs>
              <a:gs pos="21000">
                <a:srgbClr val="003274"/>
              </a:gs>
              <a:gs pos="93000">
                <a:srgbClr val="00439B"/>
              </a:gs>
              <a:gs pos="41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92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4;p44">
            <a:extLst>
              <a:ext uri="{FF2B5EF4-FFF2-40B4-BE49-F238E27FC236}">
                <a16:creationId xmlns:a16="http://schemas.microsoft.com/office/drawing/2014/main" id="{134C3CAF-FB01-4697-D95A-8DFE2325BF17}"/>
              </a:ext>
            </a:extLst>
          </p:cNvPr>
          <p:cNvSpPr txBox="1">
            <a:spLocks/>
          </p:cNvSpPr>
          <p:nvPr/>
        </p:nvSpPr>
        <p:spPr>
          <a:xfrm>
            <a:off x="450293" y="-21215"/>
            <a:ext cx="2605424" cy="6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>
                <a:solidFill>
                  <a:schemeClr val="accent6"/>
                </a:solidFill>
              </a:rPr>
              <a:t>2.1 Media Pipe</a:t>
            </a:r>
          </a:p>
        </p:txBody>
      </p:sp>
      <p:sp>
        <p:nvSpPr>
          <p:cNvPr id="15" name="Google Shape;163;p38">
            <a:extLst>
              <a:ext uri="{FF2B5EF4-FFF2-40B4-BE49-F238E27FC236}">
                <a16:creationId xmlns:a16="http://schemas.microsoft.com/office/drawing/2014/main" id="{D54A1C38-737E-CBB6-0AE4-C0315B1F6CAC}"/>
              </a:ext>
            </a:extLst>
          </p:cNvPr>
          <p:cNvSpPr txBox="1">
            <a:spLocks/>
          </p:cNvSpPr>
          <p:nvPr/>
        </p:nvSpPr>
        <p:spPr>
          <a:xfrm>
            <a:off x="366080" y="4756552"/>
            <a:ext cx="2568622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CS331 – Advanced Computer Vision</a:t>
            </a:r>
          </a:p>
        </p:txBody>
      </p:sp>
      <p:sp>
        <p:nvSpPr>
          <p:cNvPr id="4" name="Google Shape;224;p45">
            <a:extLst>
              <a:ext uri="{FF2B5EF4-FFF2-40B4-BE49-F238E27FC236}">
                <a16:creationId xmlns:a16="http://schemas.microsoft.com/office/drawing/2014/main" id="{C5DD00B6-A64D-31A3-785F-93BB3474AF18}"/>
              </a:ext>
            </a:extLst>
          </p:cNvPr>
          <p:cNvSpPr txBox="1">
            <a:spLocks/>
          </p:cNvSpPr>
          <p:nvPr/>
        </p:nvSpPr>
        <p:spPr>
          <a:xfrm>
            <a:off x="101847" y="530207"/>
            <a:ext cx="8635506" cy="479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err="1">
                <a:solidFill>
                  <a:schemeClr val="accent6"/>
                </a:solidFill>
              </a:rPr>
              <a:t>Mediapipe</a:t>
            </a:r>
            <a:r>
              <a:rPr lang="en-US">
                <a:solidFill>
                  <a:schemeClr val="accent6"/>
                </a:solidFill>
              </a:rPr>
              <a:t>, developed by Google, is a toolkit providing pre-built solutions for various tasks.</a:t>
            </a:r>
          </a:p>
        </p:txBody>
      </p:sp>
      <p:pic>
        <p:nvPicPr>
          <p:cNvPr id="2052" name="Picture 4" descr="MediaPipe - Học máy trên các thiết bị phần cứng">
            <a:extLst>
              <a:ext uri="{FF2B5EF4-FFF2-40B4-BE49-F238E27FC236}">
                <a16:creationId xmlns:a16="http://schemas.microsoft.com/office/drawing/2014/main" id="{0A995077-CEEB-1FBA-0598-8CA2531DF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6" b="11091"/>
          <a:stretch/>
        </p:blipFill>
        <p:spPr bwMode="auto">
          <a:xfrm>
            <a:off x="4844180" y="1143758"/>
            <a:ext cx="959523" cy="74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>
            <a:extLst>
              <a:ext uri="{FF2B5EF4-FFF2-40B4-BE49-F238E27FC236}">
                <a16:creationId xmlns:a16="http://schemas.microsoft.com/office/drawing/2014/main" id="{AFDB2C3D-0552-E80A-D6ED-A378F50B4D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2D0FB7C4-3F31-D9F6-A155-727F4718E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46" y="1152465"/>
            <a:ext cx="2079940" cy="1339748"/>
          </a:xfrm>
          <a:prstGeom prst="rect">
            <a:avLst/>
          </a:prstGeom>
        </p:spPr>
      </p:pic>
      <p:sp>
        <p:nvSpPr>
          <p:cNvPr id="13" name="Google Shape;163;p38">
            <a:extLst>
              <a:ext uri="{FF2B5EF4-FFF2-40B4-BE49-F238E27FC236}">
                <a16:creationId xmlns:a16="http://schemas.microsoft.com/office/drawing/2014/main" id="{3BC49AB8-7126-E08C-84AE-73BDD6DFF9B3}"/>
              </a:ext>
            </a:extLst>
          </p:cNvPr>
          <p:cNvSpPr txBox="1">
            <a:spLocks/>
          </p:cNvSpPr>
          <p:nvPr/>
        </p:nvSpPr>
        <p:spPr>
          <a:xfrm>
            <a:off x="223299" y="2470329"/>
            <a:ext cx="215845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Object Detection</a:t>
            </a: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8C4B59BC-645B-FB26-96F4-4D4C4E739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492" y="1158752"/>
            <a:ext cx="2079939" cy="1333461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316AB77C-F317-DB1E-BF18-9468BAFA0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146" y="2885234"/>
            <a:ext cx="2079940" cy="1360638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A6455939-D87A-B12A-80EE-C1FB346F52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5493" y="2882877"/>
            <a:ext cx="2079938" cy="1360638"/>
          </a:xfrm>
          <a:prstGeom prst="rect">
            <a:avLst/>
          </a:prstGeom>
        </p:spPr>
      </p:pic>
      <p:sp>
        <p:nvSpPr>
          <p:cNvPr id="21" name="Google Shape;163;p38">
            <a:extLst>
              <a:ext uri="{FF2B5EF4-FFF2-40B4-BE49-F238E27FC236}">
                <a16:creationId xmlns:a16="http://schemas.microsoft.com/office/drawing/2014/main" id="{457765AC-EAA5-3D07-4B3B-332572A18BB7}"/>
              </a:ext>
            </a:extLst>
          </p:cNvPr>
          <p:cNvSpPr txBox="1">
            <a:spLocks/>
          </p:cNvSpPr>
          <p:nvPr/>
        </p:nvSpPr>
        <p:spPr>
          <a:xfrm>
            <a:off x="2544418" y="2470329"/>
            <a:ext cx="215845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Face Detection</a:t>
            </a:r>
          </a:p>
        </p:txBody>
      </p:sp>
      <p:sp>
        <p:nvSpPr>
          <p:cNvPr id="22" name="Google Shape;163;p38">
            <a:extLst>
              <a:ext uri="{FF2B5EF4-FFF2-40B4-BE49-F238E27FC236}">
                <a16:creationId xmlns:a16="http://schemas.microsoft.com/office/drawing/2014/main" id="{AEAD8736-1DC5-C997-3F93-F91AAA428A7E}"/>
              </a:ext>
            </a:extLst>
          </p:cNvPr>
          <p:cNvSpPr txBox="1">
            <a:spLocks/>
          </p:cNvSpPr>
          <p:nvPr/>
        </p:nvSpPr>
        <p:spPr>
          <a:xfrm>
            <a:off x="223298" y="4240733"/>
            <a:ext cx="215845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Pose Estimation</a:t>
            </a:r>
          </a:p>
        </p:txBody>
      </p:sp>
      <p:sp>
        <p:nvSpPr>
          <p:cNvPr id="23" name="Google Shape;163;p38">
            <a:extLst>
              <a:ext uri="{FF2B5EF4-FFF2-40B4-BE49-F238E27FC236}">
                <a16:creationId xmlns:a16="http://schemas.microsoft.com/office/drawing/2014/main" id="{37A810D7-0FCE-3ACF-7BA9-9EA9D7906601}"/>
              </a:ext>
            </a:extLst>
          </p:cNvPr>
          <p:cNvSpPr txBox="1">
            <a:spLocks/>
          </p:cNvSpPr>
          <p:nvPr/>
        </p:nvSpPr>
        <p:spPr>
          <a:xfrm>
            <a:off x="2544418" y="4244732"/>
            <a:ext cx="215845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Hand Landmark Detection</a:t>
            </a:r>
          </a:p>
        </p:txBody>
      </p:sp>
      <p:sp>
        <p:nvSpPr>
          <p:cNvPr id="28" name="Google Shape;163;p38">
            <a:extLst>
              <a:ext uri="{FF2B5EF4-FFF2-40B4-BE49-F238E27FC236}">
                <a16:creationId xmlns:a16="http://schemas.microsoft.com/office/drawing/2014/main" id="{11997D88-D3FD-D1FA-415F-F6FCC4217A76}"/>
              </a:ext>
            </a:extLst>
          </p:cNvPr>
          <p:cNvSpPr txBox="1">
            <a:spLocks/>
          </p:cNvSpPr>
          <p:nvPr/>
        </p:nvSpPr>
        <p:spPr>
          <a:xfrm>
            <a:off x="4844180" y="4240732"/>
            <a:ext cx="215845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700">
                <a:solidFill>
                  <a:schemeClr val="accent6"/>
                </a:solidFill>
              </a:rPr>
              <a:t>Other solutions</a:t>
            </a:r>
          </a:p>
        </p:txBody>
      </p:sp>
      <p:sp>
        <p:nvSpPr>
          <p:cNvPr id="10" name="Google Shape;163;p38">
            <a:extLst>
              <a:ext uri="{FF2B5EF4-FFF2-40B4-BE49-F238E27FC236}">
                <a16:creationId xmlns:a16="http://schemas.microsoft.com/office/drawing/2014/main" id="{40304CDF-FC28-4BDB-7C36-DC95CADE6326}"/>
              </a:ext>
            </a:extLst>
          </p:cNvPr>
          <p:cNvSpPr txBox="1">
            <a:spLocks/>
          </p:cNvSpPr>
          <p:nvPr/>
        </p:nvSpPr>
        <p:spPr>
          <a:xfrm>
            <a:off x="8557657" y="4756552"/>
            <a:ext cx="440525" cy="3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700" b="1">
                <a:solidFill>
                  <a:schemeClr val="accent6"/>
                </a:solidFill>
              </a:rPr>
              <a:t>09</a:t>
            </a:r>
          </a:p>
        </p:txBody>
      </p:sp>
      <p:sp>
        <p:nvSpPr>
          <p:cNvPr id="3" name="Rectangle 38">
            <a:extLst>
              <a:ext uri="{FF2B5EF4-FFF2-40B4-BE49-F238E27FC236}">
                <a16:creationId xmlns:a16="http://schemas.microsoft.com/office/drawing/2014/main" id="{33872C17-4644-23BA-AEEB-E956E821F1ED}"/>
              </a:ext>
            </a:extLst>
          </p:cNvPr>
          <p:cNvSpPr/>
          <p:nvPr/>
        </p:nvSpPr>
        <p:spPr>
          <a:xfrm>
            <a:off x="0" y="0"/>
            <a:ext cx="450292" cy="44547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ình chữ nhật 3">
            <a:extLst>
              <a:ext uri="{FF2B5EF4-FFF2-40B4-BE49-F238E27FC236}">
                <a16:creationId xmlns:a16="http://schemas.microsoft.com/office/drawing/2014/main" id="{C835B991-2C6D-A18D-40C1-8F94A59E8D67}"/>
              </a:ext>
            </a:extLst>
          </p:cNvPr>
          <p:cNvSpPr/>
          <p:nvPr/>
        </p:nvSpPr>
        <p:spPr>
          <a:xfrm>
            <a:off x="0" y="5018049"/>
            <a:ext cx="9144000" cy="1338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54000">
                <a:srgbClr val="003274"/>
              </a:gs>
              <a:gs pos="100000">
                <a:srgbClr val="0048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8E0B008D-6687-D6A9-741A-088598F687E1}"/>
              </a:ext>
            </a:extLst>
          </p:cNvPr>
          <p:cNvCxnSpPr/>
          <p:nvPr/>
        </p:nvCxnSpPr>
        <p:spPr>
          <a:xfrm>
            <a:off x="450291" y="445470"/>
            <a:ext cx="2763000" cy="0"/>
          </a:xfrm>
          <a:prstGeom prst="straightConnector1">
            <a:avLst/>
          </a:prstGeom>
          <a:noFill/>
          <a:ln w="12700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Hình ảnh 4">
            <a:extLst>
              <a:ext uri="{FF2B5EF4-FFF2-40B4-BE49-F238E27FC236}">
                <a16:creationId xmlns:a16="http://schemas.microsoft.com/office/drawing/2014/main" id="{667507F9-4FEE-A9D5-73AE-4E3A5F0AAC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2132"/>
          <a:stretch/>
        </p:blipFill>
        <p:spPr>
          <a:xfrm>
            <a:off x="4865707" y="1934318"/>
            <a:ext cx="2665083" cy="230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41960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97AE72EEA79B74DA5C86E3CA8C98E55" ma:contentTypeVersion="14" ma:contentTypeDescription="Tạo tài liệu mới." ma:contentTypeScope="" ma:versionID="a53107d899fe754d448835e64634f9a2">
  <xsd:schema xmlns:xsd="http://www.w3.org/2001/XMLSchema" xmlns:xs="http://www.w3.org/2001/XMLSchema" xmlns:p="http://schemas.microsoft.com/office/2006/metadata/properties" xmlns:ns3="81e90ab8-9e7d-4b67-ba12-d147179b0223" targetNamespace="http://schemas.microsoft.com/office/2006/metadata/properties" ma:root="true" ma:fieldsID="da624538c3c5e71cdbf2a51259415965" ns3:_="">
    <xsd:import namespace="81e90ab8-9e7d-4b67-ba12-d147179b022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90ab8-9e7d-4b67-ba12-d147179b0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e90ab8-9e7d-4b67-ba12-d147179b022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6D7E85-1A48-4F4B-97C4-DE7563528A7D}">
  <ds:schemaRefs>
    <ds:schemaRef ds:uri="81e90ab8-9e7d-4b67-ba12-d147179b02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5FE932E-5478-4D1A-A399-A0957ADE092E}">
  <ds:schemaRefs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81e90ab8-9e7d-4b67-ba12-d147179b022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D059158-C2E1-4980-A3FD-E7911AB3D1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3332</Words>
  <Application>Microsoft Office PowerPoint</Application>
  <PresentationFormat>Trình chiếu Trên màn hình (16:9)</PresentationFormat>
  <Paragraphs>357</Paragraphs>
  <Slides>38</Slides>
  <Notes>36</Notes>
  <HiddenSlides>6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38</vt:i4>
      </vt:variant>
    </vt:vector>
  </HeadingPairs>
  <TitlesOfParts>
    <vt:vector size="46" baseType="lpstr">
      <vt:lpstr>ui-sans-serif</vt:lpstr>
      <vt:lpstr>Wingdings</vt:lpstr>
      <vt:lpstr>Cambria Math</vt:lpstr>
      <vt:lpstr>Montserrat</vt:lpstr>
      <vt:lpstr>Courier New</vt:lpstr>
      <vt:lpstr>Montserrat ExtraBold</vt:lpstr>
      <vt:lpstr>Arial</vt:lpstr>
      <vt:lpstr>Futuristic Background by Slidesgo</vt:lpstr>
      <vt:lpstr>Final Project: Virtual Mouse Using Hand Landmark Detection</vt:lpstr>
      <vt:lpstr>Bản trình bày PowerPoint</vt:lpstr>
      <vt:lpstr>Introduction</vt:lpstr>
      <vt:lpstr>Bản trình bày PowerPoint</vt:lpstr>
      <vt:lpstr>Bản trình bày PowerPoint</vt:lpstr>
      <vt:lpstr>Bản trình bày PowerPoint</vt:lpstr>
      <vt:lpstr>Bản trình bày PowerPoint</vt:lpstr>
      <vt:lpstr>Method Media Pipe Hand Model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Mouse Interaction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Demo</vt:lpstr>
      <vt:lpstr>Bản trình bày PowerPoint</vt:lpstr>
      <vt:lpstr>THANKS FOR WATCHING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Virtual Mouse Using Hand Gesture Recognition</dc:title>
  <dc:creator>Bình Đinh</dc:creator>
  <cp:lastModifiedBy>Đinh Hoàng Tâm Bình</cp:lastModifiedBy>
  <cp:revision>2</cp:revision>
  <dcterms:modified xsi:type="dcterms:W3CDTF">2024-12-02T09:57:46Z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0x010100597AE72EEA79B74DA5C86E3CA8C98E55</vt:lpwstr>
  </property>
</Properties>
</file>